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89" r:id="rId4"/>
    <p:sldId id="290" r:id="rId5"/>
    <p:sldId id="412" r:id="rId6"/>
    <p:sldId id="287" r:id="rId7"/>
    <p:sldId id="285" r:id="rId8"/>
    <p:sldId id="413" r:id="rId9"/>
    <p:sldId id="414" r:id="rId10"/>
    <p:sldId id="422" r:id="rId11"/>
    <p:sldId id="415" r:id="rId12"/>
    <p:sldId id="421" r:id="rId13"/>
    <p:sldId id="420" r:id="rId14"/>
    <p:sldId id="418" r:id="rId15"/>
    <p:sldId id="419" r:id="rId16"/>
    <p:sldId id="291" r:id="rId17"/>
    <p:sldId id="424" r:id="rId18"/>
    <p:sldId id="423" r:id="rId19"/>
    <p:sldId id="410" r:id="rId20"/>
    <p:sldId id="425" r:id="rId21"/>
    <p:sldId id="409" r:id="rId22"/>
    <p:sldId id="28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34" autoAdjust="0"/>
  </p:normalViewPr>
  <p:slideViewPr>
    <p:cSldViewPr snapToGrid="0" showGuides="1">
      <p:cViewPr>
        <p:scale>
          <a:sx n="100" d="100"/>
          <a:sy n="100" d="100"/>
        </p:scale>
        <p:origin x="-264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909BA-5304-4306-9F73-9677D5B0ED79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EECFD-787B-4FAE-8038-9CCB9A449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8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5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29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82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9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4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68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20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7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26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94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5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63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45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7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0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4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9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96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EECFD-787B-4FAE-8038-9CCB9A4494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0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CF8DF4-BBEF-47C2-BE90-F67E2C656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1" y="4680402"/>
            <a:ext cx="567757" cy="515054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897142-BAAE-4926-BE51-5511601A7A92}"/>
              </a:ext>
            </a:extLst>
          </p:cNvPr>
          <p:cNvSpPr txBox="1"/>
          <p:nvPr userDrawn="1"/>
        </p:nvSpPr>
        <p:spPr>
          <a:xfrm>
            <a:off x="220742" y="1945178"/>
            <a:ext cx="400110" cy="2563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 助力企业分类，实现客群挖掘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DE901D-AE22-46BF-A2BB-77CD951F7543}"/>
              </a:ext>
            </a:extLst>
          </p:cNvPr>
          <p:cNvGrpSpPr/>
          <p:nvPr userDrawn="1"/>
        </p:nvGrpSpPr>
        <p:grpSpPr>
          <a:xfrm>
            <a:off x="359963" y="267494"/>
            <a:ext cx="76223" cy="613600"/>
            <a:chOff x="306444" y="470979"/>
            <a:chExt cx="76223" cy="6136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300C42F-F1C7-4B32-8187-75254E296A05}"/>
                </a:ext>
              </a:extLst>
            </p:cNvPr>
            <p:cNvSpPr/>
            <p:nvPr userDrawn="1"/>
          </p:nvSpPr>
          <p:spPr>
            <a:xfrm>
              <a:off x="306444" y="470979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493C957-4229-46ED-9F25-4BA29796A6B4}"/>
                </a:ext>
              </a:extLst>
            </p:cNvPr>
            <p:cNvSpPr/>
            <p:nvPr userDrawn="1"/>
          </p:nvSpPr>
          <p:spPr>
            <a:xfrm>
              <a:off x="306444" y="647001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64B9C59-887D-4B77-B8F7-0FF8F0E23D20}"/>
                </a:ext>
              </a:extLst>
            </p:cNvPr>
            <p:cNvSpPr/>
            <p:nvPr userDrawn="1"/>
          </p:nvSpPr>
          <p:spPr>
            <a:xfrm>
              <a:off x="306444" y="829790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8A9B376-16C3-4DD7-9C1B-7851BF41F426}"/>
                </a:ext>
              </a:extLst>
            </p:cNvPr>
            <p:cNvSpPr/>
            <p:nvPr userDrawn="1"/>
          </p:nvSpPr>
          <p:spPr>
            <a:xfrm>
              <a:off x="310667" y="1012579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8140E23-C0AB-4ABB-BE31-E5DCD17BC5E8}"/>
              </a:ext>
            </a:extLst>
          </p:cNvPr>
          <p:cNvSpPr txBox="1"/>
          <p:nvPr userDrawn="1"/>
        </p:nvSpPr>
        <p:spPr>
          <a:xfrm>
            <a:off x="11771203" y="4422707"/>
            <a:ext cx="400110" cy="21588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你的企业画像构建专家</a:t>
            </a:r>
          </a:p>
        </p:txBody>
      </p:sp>
    </p:spTree>
    <p:extLst>
      <p:ext uri="{BB962C8B-B14F-4D97-AF65-F5344CB8AC3E}">
        <p14:creationId xmlns:p14="http://schemas.microsoft.com/office/powerpoint/2010/main" val="13414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21100"/>
          </a:xfrm>
          <a:custGeom>
            <a:avLst/>
            <a:gdLst>
              <a:gd name="connsiteX0" fmla="*/ 0 w 12192000"/>
              <a:gd name="connsiteY0" fmla="*/ 0 h 3721100"/>
              <a:gd name="connsiteX1" fmla="*/ 12192000 w 12192000"/>
              <a:gd name="connsiteY1" fmla="*/ 0 h 3721100"/>
              <a:gd name="connsiteX2" fmla="*/ 12192000 w 12192000"/>
              <a:gd name="connsiteY2" fmla="*/ 3721100 h 3721100"/>
              <a:gd name="connsiteX3" fmla="*/ 0 w 12192000"/>
              <a:gd name="connsiteY3" fmla="*/ 3721100 h 372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1100">
                <a:moveTo>
                  <a:pt x="0" y="0"/>
                </a:moveTo>
                <a:lnTo>
                  <a:pt x="12192000" y="0"/>
                </a:lnTo>
                <a:lnTo>
                  <a:pt x="12192000" y="3721100"/>
                </a:lnTo>
                <a:lnTo>
                  <a:pt x="0" y="3721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016000" y="1422400"/>
            <a:ext cx="4254500" cy="4762500"/>
          </a:xfrm>
          <a:custGeom>
            <a:avLst/>
            <a:gdLst>
              <a:gd name="connsiteX0" fmla="*/ 0 w 4254500"/>
              <a:gd name="connsiteY0" fmla="*/ 0 h 4762500"/>
              <a:gd name="connsiteX1" fmla="*/ 4254500 w 4254500"/>
              <a:gd name="connsiteY1" fmla="*/ 0 h 4762500"/>
              <a:gd name="connsiteX2" fmla="*/ 4254500 w 4254500"/>
              <a:gd name="connsiteY2" fmla="*/ 4762500 h 4762500"/>
              <a:gd name="connsiteX3" fmla="*/ 0 w 4254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0" h="4762500">
                <a:moveTo>
                  <a:pt x="0" y="0"/>
                </a:moveTo>
                <a:lnTo>
                  <a:pt x="4254500" y="0"/>
                </a:lnTo>
                <a:lnTo>
                  <a:pt x="4254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855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489700" y="0"/>
            <a:ext cx="5702300" cy="6858000"/>
          </a:xfrm>
          <a:custGeom>
            <a:avLst/>
            <a:gdLst>
              <a:gd name="connsiteX0" fmla="*/ 0 w 5702300"/>
              <a:gd name="connsiteY0" fmla="*/ 6833242 h 6858000"/>
              <a:gd name="connsiteX1" fmla="*/ 6350 w 5702300"/>
              <a:gd name="connsiteY1" fmla="*/ 6858000 h 6858000"/>
              <a:gd name="connsiteX2" fmla="*/ 0 w 5702300"/>
              <a:gd name="connsiteY2" fmla="*/ 6858000 h 6858000"/>
              <a:gd name="connsiteX3" fmla="*/ 1765300 w 5702300"/>
              <a:gd name="connsiteY3" fmla="*/ 0 h 6858000"/>
              <a:gd name="connsiteX4" fmla="*/ 5702300 w 5702300"/>
              <a:gd name="connsiteY4" fmla="*/ 0 h 6858000"/>
              <a:gd name="connsiteX5" fmla="*/ 5702300 w 5702300"/>
              <a:gd name="connsiteY5" fmla="*/ 6858000 h 6858000"/>
              <a:gd name="connsiteX6" fmla="*/ 6350 w 57023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2300" h="6858000">
                <a:moveTo>
                  <a:pt x="0" y="6833242"/>
                </a:moveTo>
                <a:lnTo>
                  <a:pt x="6350" y="6858000"/>
                </a:lnTo>
                <a:lnTo>
                  <a:pt x="0" y="6858000"/>
                </a:lnTo>
                <a:close/>
                <a:moveTo>
                  <a:pt x="1765300" y="0"/>
                </a:moveTo>
                <a:lnTo>
                  <a:pt x="5702300" y="0"/>
                </a:lnTo>
                <a:lnTo>
                  <a:pt x="5702300" y="6858000"/>
                </a:lnTo>
                <a:lnTo>
                  <a:pt x="635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36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11500"/>
          </a:xfrm>
          <a:custGeom>
            <a:avLst/>
            <a:gdLst>
              <a:gd name="connsiteX0" fmla="*/ 0 w 12192000"/>
              <a:gd name="connsiteY0" fmla="*/ 0 h 3111500"/>
              <a:gd name="connsiteX1" fmla="*/ 12192000 w 12192000"/>
              <a:gd name="connsiteY1" fmla="*/ 0 h 3111500"/>
              <a:gd name="connsiteX2" fmla="*/ 12192000 w 12192000"/>
              <a:gd name="connsiteY2" fmla="*/ 3111500 h 3111500"/>
              <a:gd name="connsiteX3" fmla="*/ 0 w 12192000"/>
              <a:gd name="connsiteY3" fmla="*/ 311150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11500">
                <a:moveTo>
                  <a:pt x="0" y="0"/>
                </a:moveTo>
                <a:lnTo>
                  <a:pt x="12192000" y="0"/>
                </a:lnTo>
                <a:lnTo>
                  <a:pt x="12192000" y="3111500"/>
                </a:lnTo>
                <a:lnTo>
                  <a:pt x="0" y="3111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836229" y="609600"/>
            <a:ext cx="4165600" cy="5638800"/>
          </a:xfrm>
          <a:custGeom>
            <a:avLst/>
            <a:gdLst>
              <a:gd name="connsiteX0" fmla="*/ 0 w 4165600"/>
              <a:gd name="connsiteY0" fmla="*/ 0 h 5638800"/>
              <a:gd name="connsiteX1" fmla="*/ 4165600 w 4165600"/>
              <a:gd name="connsiteY1" fmla="*/ 0 h 5638800"/>
              <a:gd name="connsiteX2" fmla="*/ 4165600 w 4165600"/>
              <a:gd name="connsiteY2" fmla="*/ 5638800 h 5638800"/>
              <a:gd name="connsiteX3" fmla="*/ 0 w 41656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5600" h="5638800">
                <a:moveTo>
                  <a:pt x="0" y="0"/>
                </a:moveTo>
                <a:lnTo>
                  <a:pt x="4165600" y="0"/>
                </a:lnTo>
                <a:lnTo>
                  <a:pt x="416560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25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6838950" cy="6858000"/>
          </a:xfrm>
          <a:custGeom>
            <a:avLst/>
            <a:gdLst>
              <a:gd name="connsiteX0" fmla="*/ 0 w 6838950"/>
              <a:gd name="connsiteY0" fmla="*/ 0 h 6858000"/>
              <a:gd name="connsiteX1" fmla="*/ 6838950 w 6838950"/>
              <a:gd name="connsiteY1" fmla="*/ 0 h 6858000"/>
              <a:gd name="connsiteX2" fmla="*/ 6838950 w 6838950"/>
              <a:gd name="connsiteY2" fmla="*/ 6858000 h 6858000"/>
              <a:gd name="connsiteX3" fmla="*/ 2543175 w 68389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950" h="6858000">
                <a:moveTo>
                  <a:pt x="0" y="0"/>
                </a:moveTo>
                <a:lnTo>
                  <a:pt x="6838950" y="0"/>
                </a:lnTo>
                <a:lnTo>
                  <a:pt x="6838950" y="6858000"/>
                </a:lnTo>
                <a:lnTo>
                  <a:pt x="2543175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62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4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544610" y="1819838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392906" y="3429000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241202" y="1819838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089499" y="3429000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80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048878" y="29259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544610" y="1819838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392906" y="3429000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241202" y="1819838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089499" y="3429000"/>
            <a:ext cx="2586563" cy="2475478"/>
          </a:xfrm>
          <a:custGeom>
            <a:avLst/>
            <a:gdLst>
              <a:gd name="connsiteX0" fmla="*/ 0 w 2586563"/>
              <a:gd name="connsiteY0" fmla="*/ 0 h 2475478"/>
              <a:gd name="connsiteX1" fmla="*/ 2586563 w 2586563"/>
              <a:gd name="connsiteY1" fmla="*/ 0 h 2475478"/>
              <a:gd name="connsiteX2" fmla="*/ 2586563 w 2586563"/>
              <a:gd name="connsiteY2" fmla="*/ 2475478 h 2475478"/>
              <a:gd name="connsiteX3" fmla="*/ 0 w 2586563"/>
              <a:gd name="connsiteY3" fmla="*/ 2475478 h 24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63" h="2475478">
                <a:moveTo>
                  <a:pt x="0" y="0"/>
                </a:moveTo>
                <a:lnTo>
                  <a:pt x="2586563" y="0"/>
                </a:lnTo>
                <a:lnTo>
                  <a:pt x="2586563" y="2475478"/>
                </a:lnTo>
                <a:lnTo>
                  <a:pt x="0" y="247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0172701" cy="6858000"/>
          </a:xfrm>
          <a:custGeom>
            <a:avLst/>
            <a:gdLst>
              <a:gd name="connsiteX0" fmla="*/ 0 w 10172701"/>
              <a:gd name="connsiteY0" fmla="*/ 0 h 6858000"/>
              <a:gd name="connsiteX1" fmla="*/ 10172701 w 10172701"/>
              <a:gd name="connsiteY1" fmla="*/ 0 h 6858000"/>
              <a:gd name="connsiteX2" fmla="*/ 1938142 w 10172701"/>
              <a:gd name="connsiteY2" fmla="*/ 6858000 h 6858000"/>
              <a:gd name="connsiteX3" fmla="*/ 0 w 101727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2701" h="6858000">
                <a:moveTo>
                  <a:pt x="0" y="0"/>
                </a:moveTo>
                <a:lnTo>
                  <a:pt x="10172701" y="0"/>
                </a:lnTo>
                <a:lnTo>
                  <a:pt x="19381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4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832598" y="2670324"/>
            <a:ext cx="5359400" cy="4187676"/>
          </a:xfrm>
          <a:custGeom>
            <a:avLst/>
            <a:gdLst>
              <a:gd name="connsiteX0" fmla="*/ 3354986 w 5359400"/>
              <a:gd name="connsiteY0" fmla="*/ 0 h 4187676"/>
              <a:gd name="connsiteX1" fmla="*/ 5359400 w 5359400"/>
              <a:gd name="connsiteY1" fmla="*/ 2501898 h 4187676"/>
              <a:gd name="connsiteX2" fmla="*/ 5359400 w 5359400"/>
              <a:gd name="connsiteY2" fmla="*/ 4187676 h 4187676"/>
              <a:gd name="connsiteX3" fmla="*/ 0 w 5359400"/>
              <a:gd name="connsiteY3" fmla="*/ 4187676 h 418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4187676">
                <a:moveTo>
                  <a:pt x="3354986" y="0"/>
                </a:moveTo>
                <a:lnTo>
                  <a:pt x="5359400" y="2501898"/>
                </a:lnTo>
                <a:lnTo>
                  <a:pt x="5359400" y="4187676"/>
                </a:lnTo>
                <a:lnTo>
                  <a:pt x="0" y="4187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9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5938" y="1714500"/>
            <a:ext cx="3465368" cy="2184400"/>
          </a:xfrm>
          <a:custGeom>
            <a:avLst/>
            <a:gdLst>
              <a:gd name="connsiteX0" fmla="*/ 0 w 3465368"/>
              <a:gd name="connsiteY0" fmla="*/ 0 h 2184400"/>
              <a:gd name="connsiteX1" fmla="*/ 3465368 w 3465368"/>
              <a:gd name="connsiteY1" fmla="*/ 0 h 2184400"/>
              <a:gd name="connsiteX2" fmla="*/ 3465368 w 3465368"/>
              <a:gd name="connsiteY2" fmla="*/ 2184400 h 2184400"/>
              <a:gd name="connsiteX3" fmla="*/ 0 w 3465368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5368" h="2184400">
                <a:moveTo>
                  <a:pt x="0" y="0"/>
                </a:moveTo>
                <a:lnTo>
                  <a:pt x="3465368" y="0"/>
                </a:lnTo>
                <a:lnTo>
                  <a:pt x="3465368" y="2184400"/>
                </a:lnTo>
                <a:lnTo>
                  <a:pt x="0" y="2184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2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44612" y="1612004"/>
            <a:ext cx="3101987" cy="4572897"/>
          </a:xfrm>
          <a:custGeom>
            <a:avLst/>
            <a:gdLst>
              <a:gd name="connsiteX0" fmla="*/ 0 w 3101987"/>
              <a:gd name="connsiteY0" fmla="*/ 0 h 4572897"/>
              <a:gd name="connsiteX1" fmla="*/ 3101987 w 3101987"/>
              <a:gd name="connsiteY1" fmla="*/ 0 h 4572897"/>
              <a:gd name="connsiteX2" fmla="*/ 3101987 w 3101987"/>
              <a:gd name="connsiteY2" fmla="*/ 4572897 h 4572897"/>
              <a:gd name="connsiteX3" fmla="*/ 0 w 3101987"/>
              <a:gd name="connsiteY3" fmla="*/ 4572897 h 457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87" h="4572897">
                <a:moveTo>
                  <a:pt x="0" y="0"/>
                </a:moveTo>
                <a:lnTo>
                  <a:pt x="3101987" y="0"/>
                </a:lnTo>
                <a:lnTo>
                  <a:pt x="3101987" y="4572897"/>
                </a:lnTo>
                <a:lnTo>
                  <a:pt x="0" y="45728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20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4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093" y="1752600"/>
            <a:ext cx="4102100" cy="4127500"/>
          </a:xfrm>
          <a:custGeom>
            <a:avLst/>
            <a:gdLst>
              <a:gd name="connsiteX0" fmla="*/ 0 w 4102100"/>
              <a:gd name="connsiteY0" fmla="*/ 0 h 4127500"/>
              <a:gd name="connsiteX1" fmla="*/ 4102100 w 4102100"/>
              <a:gd name="connsiteY1" fmla="*/ 0 h 4127500"/>
              <a:gd name="connsiteX2" fmla="*/ 4102100 w 4102100"/>
              <a:gd name="connsiteY2" fmla="*/ 4127500 h 4127500"/>
              <a:gd name="connsiteX3" fmla="*/ 0 w 4102100"/>
              <a:gd name="connsiteY3" fmla="*/ 4127500 h 41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7500">
                <a:moveTo>
                  <a:pt x="0" y="0"/>
                </a:moveTo>
                <a:lnTo>
                  <a:pt x="4102100" y="0"/>
                </a:lnTo>
                <a:lnTo>
                  <a:pt x="4102100" y="4127500"/>
                </a:lnTo>
                <a:lnTo>
                  <a:pt x="0" y="412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4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03103-768C-43C0-B879-65FD64D814A8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35A79-D6BC-4949-B12F-9C37FF8576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  <p:sldLayoutId id="2147483669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2" r:id="rId9"/>
    <p:sldLayoutId id="2147483661" r:id="rId10"/>
    <p:sldLayoutId id="2147483660" r:id="rId11"/>
    <p:sldLayoutId id="2147483659" r:id="rId12"/>
    <p:sldLayoutId id="2147483658" r:id="rId13"/>
    <p:sldLayoutId id="2147483657" r:id="rId14"/>
    <p:sldLayoutId id="214748365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8853714" y="3193143"/>
            <a:ext cx="3338286" cy="3664858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-1" y="0"/>
            <a:ext cx="2142699" cy="1951630"/>
          </a:xfrm>
          <a:prstGeom prst="triangle">
            <a:avLst>
              <a:gd name="adj" fmla="val 4172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0" y="0"/>
            <a:ext cx="3616657" cy="6858000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241946" y="2070338"/>
            <a:ext cx="2524836" cy="4787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8853714" y="4020456"/>
            <a:ext cx="3338286" cy="283754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84237" y="893141"/>
            <a:ext cx="7241085" cy="3701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spc="300" dirty="0">
                <a:solidFill>
                  <a:schemeClr val="accent3"/>
                </a:solidFill>
                <a:latin typeface="+mj-ea"/>
                <a:ea typeface="+mj-ea"/>
              </a:rPr>
              <a:t>e</a:t>
            </a:r>
            <a:r>
              <a:rPr lang="zh-CN" altLang="en-US" sz="4800" b="1" spc="300" dirty="0">
                <a:solidFill>
                  <a:schemeClr val="accent3"/>
                </a:solidFill>
                <a:latin typeface="+mj-ea"/>
                <a:ea typeface="+mj-ea"/>
              </a:rPr>
              <a:t>企查</a:t>
            </a:r>
            <a:endParaRPr lang="en-US" altLang="zh-CN" sz="4800" b="1" spc="3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基于加权多层</a:t>
            </a:r>
            <a:r>
              <a:rPr lang="en-US" altLang="zh-CN" sz="4800" b="1" dirty="0">
                <a:solidFill>
                  <a:schemeClr val="accent3"/>
                </a:solidFill>
                <a:latin typeface="+mj-ea"/>
                <a:ea typeface="+mj-ea"/>
              </a:rPr>
              <a:t>K-Means</a:t>
            </a:r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的</a:t>
            </a:r>
            <a:endParaRPr lang="en-US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企业分类系统</a:t>
            </a:r>
            <a:endParaRPr lang="zh-CN" altLang="en-US" sz="4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014856" y="1538349"/>
            <a:ext cx="330928" cy="330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20262" y="5535195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193505" y="4882409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7511438" y="5375564"/>
            <a:ext cx="2085144" cy="656720"/>
            <a:chOff x="5182218" y="3989106"/>
            <a:chExt cx="1827563" cy="468000"/>
          </a:xfrm>
        </p:grpSpPr>
        <p:sp>
          <p:nvSpPr>
            <p:cNvPr id="25" name="矩形: 圆角 24"/>
            <p:cNvSpPr/>
            <p:nvPr/>
          </p:nvSpPr>
          <p:spPr>
            <a:xfrm>
              <a:off x="5182218" y="3989106"/>
              <a:ext cx="1827563" cy="46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40682" y="4061447"/>
              <a:ext cx="1510636" cy="32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大熊维尼队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E0EE873-81B0-4605-8ED4-0A4B9E27D4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86" y="245267"/>
            <a:ext cx="851180" cy="77216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B01A928-4D5A-4432-B050-F27B50D330A1}"/>
              </a:ext>
            </a:extLst>
          </p:cNvPr>
          <p:cNvSpPr/>
          <p:nvPr/>
        </p:nvSpPr>
        <p:spPr>
          <a:xfrm>
            <a:off x="7943273" y="631351"/>
            <a:ext cx="4150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2E3557"/>
                </a:solidFill>
                <a:cs typeface="+mn-ea"/>
                <a:sym typeface="+mn-lt"/>
              </a:rPr>
              <a:t>第十一届中国大学生服务外包创新创业大赛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20587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企业详细信息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73629F-7B7A-4A66-B662-D39F5DC6A447}"/>
              </a:ext>
            </a:extLst>
          </p:cNvPr>
          <p:cNvSpPr txBox="1"/>
          <p:nvPr/>
        </p:nvSpPr>
        <p:spPr>
          <a:xfrm>
            <a:off x="1046400" y="2956800"/>
            <a:ext cx="4235813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①流畅的用户体验，查询企业详细信息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②星级标注，显示指定模块信息的等级和企业总评等级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③切换模块，显示不同类型详细信息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6C9323-5631-4122-BF35-30A75424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211" b="29829"/>
          <a:stretch/>
        </p:blipFill>
        <p:spPr>
          <a:xfrm>
            <a:off x="5705680" y="588512"/>
            <a:ext cx="5694827" cy="58391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EBE66F-FE5E-4108-A373-434D9D93419C}"/>
              </a:ext>
            </a:extLst>
          </p:cNvPr>
          <p:cNvSpPr/>
          <p:nvPr/>
        </p:nvSpPr>
        <p:spPr>
          <a:xfrm>
            <a:off x="6305550" y="888179"/>
            <a:ext cx="5092459" cy="959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4C0C-031B-48CA-B900-D919937A1DB9}"/>
              </a:ext>
            </a:extLst>
          </p:cNvPr>
          <p:cNvSpPr txBox="1"/>
          <p:nvPr/>
        </p:nvSpPr>
        <p:spPr>
          <a:xfrm>
            <a:off x="5800725" y="975164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94454F-CCE0-449B-8CEB-F52FCF7FC756}"/>
              </a:ext>
            </a:extLst>
          </p:cNvPr>
          <p:cNvSpPr txBox="1"/>
          <p:nvPr/>
        </p:nvSpPr>
        <p:spPr>
          <a:xfrm>
            <a:off x="5800725" y="1797206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F749DB-7E3C-4A7A-AC4A-658830CD2843}"/>
              </a:ext>
            </a:extLst>
          </p:cNvPr>
          <p:cNvSpPr/>
          <p:nvPr/>
        </p:nvSpPr>
        <p:spPr>
          <a:xfrm>
            <a:off x="6347321" y="1934835"/>
            <a:ext cx="1463179" cy="324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137326-2C51-4D32-A40C-A423297EA8F8}"/>
              </a:ext>
            </a:extLst>
          </p:cNvPr>
          <p:cNvSpPr txBox="1"/>
          <p:nvPr/>
        </p:nvSpPr>
        <p:spPr>
          <a:xfrm>
            <a:off x="5586809" y="296733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DE35C7-5B62-4683-A203-22D899609E1B}"/>
              </a:ext>
            </a:extLst>
          </p:cNvPr>
          <p:cNvSpPr/>
          <p:nvPr/>
        </p:nvSpPr>
        <p:spPr>
          <a:xfrm>
            <a:off x="6305550" y="3451428"/>
            <a:ext cx="3609975" cy="28180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04FA73-EA7E-422E-A050-9BFF7BB9A83B}"/>
              </a:ext>
            </a:extLst>
          </p:cNvPr>
          <p:cNvSpPr/>
          <p:nvPr/>
        </p:nvSpPr>
        <p:spPr>
          <a:xfrm>
            <a:off x="6347321" y="2282109"/>
            <a:ext cx="2710954" cy="414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766DD82-05D1-4AEF-AAD7-96A5CE456857}"/>
              </a:ext>
            </a:extLst>
          </p:cNvPr>
          <p:cNvCxnSpPr>
            <a:endCxn id="19" idx="1"/>
          </p:cNvCxnSpPr>
          <p:nvPr/>
        </p:nvCxnSpPr>
        <p:spPr>
          <a:xfrm flipV="1">
            <a:off x="5962650" y="2489138"/>
            <a:ext cx="384671" cy="568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8613DA-0211-4C70-81C0-CFE2378987AC}"/>
              </a:ext>
            </a:extLst>
          </p:cNvPr>
          <p:cNvCxnSpPr>
            <a:cxnSpLocks/>
          </p:cNvCxnSpPr>
          <p:nvPr/>
        </p:nvCxnSpPr>
        <p:spPr>
          <a:xfrm>
            <a:off x="5882083" y="3429000"/>
            <a:ext cx="378910" cy="1530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912490"/>
      </p:ext>
    </p:extLst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企业智能推荐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65E07E-88AD-43EB-A3E9-CB10BE16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39" y="284482"/>
            <a:ext cx="4928524" cy="60590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2EF496-E1AC-4576-8151-0841BA3D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1" y="4573237"/>
            <a:ext cx="4766334" cy="206770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3B4E9B1-F668-4FE0-A39C-04DB73B99F4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60325" y="1902691"/>
            <a:ext cx="1708693" cy="370440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B96F0AF-9811-4383-8B8B-F3177CAE6C5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60325" y="3657600"/>
            <a:ext cx="1607093" cy="194949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813D3BF-1A49-46A0-B652-A9B63120D20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60325" y="5310909"/>
            <a:ext cx="1607093" cy="29618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C02E2FC-3851-43E2-8B9D-D45E438DC227}"/>
              </a:ext>
            </a:extLst>
          </p:cNvPr>
          <p:cNvSpPr txBox="1"/>
          <p:nvPr/>
        </p:nvSpPr>
        <p:spPr>
          <a:xfrm>
            <a:off x="1078473" y="2049783"/>
            <a:ext cx="4238012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精准推荐目标企业的相似企业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①</a:t>
            </a:r>
            <a:r>
              <a:rPr lang="zh-CN" altLang="en-US" b="1" dirty="0"/>
              <a:t>雷达图</a:t>
            </a:r>
            <a:r>
              <a:rPr lang="zh-CN" altLang="en-US" dirty="0"/>
              <a:t>体现企业各维度水平相似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</a:t>
            </a:r>
            <a:r>
              <a:rPr lang="zh-CN" altLang="en-US" b="1" dirty="0"/>
              <a:t>标签</a:t>
            </a:r>
            <a:r>
              <a:rPr lang="zh-CN" altLang="en-US" dirty="0"/>
              <a:t>体现企业相似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0314FF-BA9A-431D-8257-56544F8CE34F}"/>
              </a:ext>
            </a:extLst>
          </p:cNvPr>
          <p:cNvSpPr/>
          <p:nvPr/>
        </p:nvSpPr>
        <p:spPr>
          <a:xfrm>
            <a:off x="9737182" y="1117405"/>
            <a:ext cx="1607093" cy="5456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C067C2-AB88-493E-B9FD-78C36781A2A2}"/>
              </a:ext>
            </a:extLst>
          </p:cNvPr>
          <p:cNvSpPr txBox="1"/>
          <p:nvPr/>
        </p:nvSpPr>
        <p:spPr>
          <a:xfrm>
            <a:off x="847725" y="4140729"/>
            <a:ext cx="150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目标企业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F270AA-1B26-4706-B84B-1F0B4CEC698F}"/>
              </a:ext>
            </a:extLst>
          </p:cNvPr>
          <p:cNvSpPr txBox="1"/>
          <p:nvPr/>
        </p:nvSpPr>
        <p:spPr>
          <a:xfrm>
            <a:off x="7381874" y="283630"/>
            <a:ext cx="218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相似企业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4FB2E5-09A1-44D8-8E97-BC018B5345A8}"/>
              </a:ext>
            </a:extLst>
          </p:cNvPr>
          <p:cNvSpPr txBox="1"/>
          <p:nvPr/>
        </p:nvSpPr>
        <p:spPr>
          <a:xfrm>
            <a:off x="10215286" y="514462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B5542B-4E42-4A52-8394-ED33679A0483}"/>
              </a:ext>
            </a:extLst>
          </p:cNvPr>
          <p:cNvSpPr/>
          <p:nvPr/>
        </p:nvSpPr>
        <p:spPr>
          <a:xfrm>
            <a:off x="7791450" y="1352550"/>
            <a:ext cx="1945732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0F0A00-D2CE-45D9-A843-3374506F1C81}"/>
              </a:ext>
            </a:extLst>
          </p:cNvPr>
          <p:cNvSpPr txBox="1"/>
          <p:nvPr/>
        </p:nvSpPr>
        <p:spPr>
          <a:xfrm>
            <a:off x="7185141" y="2975614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B36537-830B-472A-9C5E-93F7A916B482}"/>
              </a:ext>
            </a:extLst>
          </p:cNvPr>
          <p:cNvSpPr/>
          <p:nvPr/>
        </p:nvSpPr>
        <p:spPr>
          <a:xfrm>
            <a:off x="7784649" y="3133725"/>
            <a:ext cx="1607093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2FBE96-4A49-412D-B87C-E9555DF8AAB7}"/>
              </a:ext>
            </a:extLst>
          </p:cNvPr>
          <p:cNvSpPr/>
          <p:nvPr/>
        </p:nvSpPr>
        <p:spPr>
          <a:xfrm>
            <a:off x="7784649" y="4821994"/>
            <a:ext cx="1850933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72743DC-2B81-4FA9-9535-C51FEF0F1F8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512858" y="1529170"/>
            <a:ext cx="271791" cy="1446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A7CEBE3-9BAF-4CE2-A4F7-1CB60AF17A79}"/>
              </a:ext>
            </a:extLst>
          </p:cNvPr>
          <p:cNvCxnSpPr>
            <a:cxnSpLocks/>
          </p:cNvCxnSpPr>
          <p:nvPr/>
        </p:nvCxnSpPr>
        <p:spPr>
          <a:xfrm>
            <a:off x="7467138" y="3436427"/>
            <a:ext cx="317511" cy="1533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6C063F-DECA-48B2-9154-F45BDAC4D7F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597954" y="3133726"/>
            <a:ext cx="186695" cy="147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64464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497675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数据、无监督模型管理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248B66-C5BE-4456-A7FF-FBC59F20B9E2}"/>
              </a:ext>
            </a:extLst>
          </p:cNvPr>
          <p:cNvSpPr txBox="1"/>
          <p:nvPr/>
        </p:nvSpPr>
        <p:spPr>
          <a:xfrm>
            <a:off x="793991" y="2473309"/>
            <a:ext cx="4976750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①批量上传</a:t>
            </a:r>
            <a:r>
              <a:rPr lang="zh-CN" altLang="en-US" dirty="0"/>
              <a:t>企业数据，易于企业数据更新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②无监督模型</a:t>
            </a:r>
            <a:r>
              <a:rPr lang="zh-CN" altLang="en-US" dirty="0"/>
              <a:t>权重调整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4CF8A8-1C7E-41AF-94D1-34B4C353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92" y="2928097"/>
            <a:ext cx="5606643" cy="3598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C11EA-0844-4652-9180-61A891D5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92" y="1049269"/>
            <a:ext cx="5795682" cy="14274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36586B-BBDE-48F7-BAD0-CE8A8D08E759}"/>
              </a:ext>
            </a:extLst>
          </p:cNvPr>
          <p:cNvSpPr/>
          <p:nvPr/>
        </p:nvSpPr>
        <p:spPr>
          <a:xfrm>
            <a:off x="7277100" y="1049269"/>
            <a:ext cx="3114675" cy="1424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0BE0CA-002C-4D58-B2E5-AA00557D1B8C}"/>
              </a:ext>
            </a:extLst>
          </p:cNvPr>
          <p:cNvSpPr/>
          <p:nvPr/>
        </p:nvSpPr>
        <p:spPr>
          <a:xfrm>
            <a:off x="9353550" y="3544818"/>
            <a:ext cx="2141185" cy="2836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001271-AD3F-46D2-870B-D1C3CFFE7839}"/>
              </a:ext>
            </a:extLst>
          </p:cNvPr>
          <p:cNvSpPr txBox="1"/>
          <p:nvPr/>
        </p:nvSpPr>
        <p:spPr>
          <a:xfrm>
            <a:off x="7148236" y="545100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E713C9-0F85-48A9-969F-8735F8AAAD5C}"/>
              </a:ext>
            </a:extLst>
          </p:cNvPr>
          <p:cNvSpPr txBox="1"/>
          <p:nvPr/>
        </p:nvSpPr>
        <p:spPr>
          <a:xfrm>
            <a:off x="9224686" y="3049933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82428895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数据驾驶舱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E9956A-9098-454A-94C3-5F74A65C84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r="8982" b="1968"/>
          <a:stretch/>
        </p:blipFill>
        <p:spPr>
          <a:xfrm>
            <a:off x="7480569" y="3648483"/>
            <a:ext cx="4236303" cy="2718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17D14-D95A-440C-BBFD-9090AB040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3" r="3770"/>
          <a:stretch/>
        </p:blipFill>
        <p:spPr>
          <a:xfrm>
            <a:off x="704344" y="3990011"/>
            <a:ext cx="6445625" cy="20350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2ABE39-7850-4385-9E44-31A708332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789" y="527555"/>
            <a:ext cx="5031896" cy="27638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248B66-C5BE-4456-A7FF-FBC59F20B9E2}"/>
              </a:ext>
            </a:extLst>
          </p:cNvPr>
          <p:cNvSpPr txBox="1"/>
          <p:nvPr/>
        </p:nvSpPr>
        <p:spPr>
          <a:xfrm>
            <a:off x="858630" y="1401887"/>
            <a:ext cx="5031896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①企业各簇以及各等级总体分布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②企业各簇内，各模块内等级分布情况统计，帮助分析每个簇内部模块等级分布特征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③</a:t>
            </a:r>
            <a:r>
              <a:rPr lang="en-US" altLang="zh-CN" dirty="0"/>
              <a:t>PCA</a:t>
            </a:r>
            <a:r>
              <a:rPr lang="zh-CN" altLang="en-US" dirty="0"/>
              <a:t>降维可视化，一眼了解聚类结果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728D9-A979-4EB1-BD0F-B4392230B264}"/>
              </a:ext>
            </a:extLst>
          </p:cNvPr>
          <p:cNvSpPr/>
          <p:nvPr/>
        </p:nvSpPr>
        <p:spPr>
          <a:xfrm>
            <a:off x="7000875" y="1049268"/>
            <a:ext cx="4940809" cy="2242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ADA2F8-84E8-4741-B1E6-049AA11791FA}"/>
              </a:ext>
            </a:extLst>
          </p:cNvPr>
          <p:cNvSpPr/>
          <p:nvPr/>
        </p:nvSpPr>
        <p:spPr>
          <a:xfrm>
            <a:off x="609600" y="3990011"/>
            <a:ext cx="6629400" cy="2242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C48331-BB52-4C37-B03D-68E16A062CCC}"/>
              </a:ext>
            </a:extLst>
          </p:cNvPr>
          <p:cNvSpPr/>
          <p:nvPr/>
        </p:nvSpPr>
        <p:spPr>
          <a:xfrm>
            <a:off x="7480569" y="3982004"/>
            <a:ext cx="4236303" cy="2485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B8AAE1-2997-4278-A583-3C60EA04E630}"/>
              </a:ext>
            </a:extLst>
          </p:cNvPr>
          <p:cNvSpPr txBox="1"/>
          <p:nvPr/>
        </p:nvSpPr>
        <p:spPr>
          <a:xfrm>
            <a:off x="8110138" y="3511802"/>
            <a:ext cx="36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②例如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号簇，企业综合等级分布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AFA720-AE8B-430D-9B69-35692CE80836}"/>
              </a:ext>
            </a:extLst>
          </p:cNvPr>
          <p:cNvSpPr txBox="1"/>
          <p:nvPr/>
        </p:nvSpPr>
        <p:spPr>
          <a:xfrm>
            <a:off x="704344" y="3373302"/>
            <a:ext cx="569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①左图展示企业</a:t>
            </a:r>
            <a:r>
              <a:rPr lang="en-US" altLang="zh-CN" dirty="0">
                <a:solidFill>
                  <a:srgbClr val="FF0000"/>
                </a:solidFill>
              </a:rPr>
              <a:t>0-10</a:t>
            </a:r>
            <a:r>
              <a:rPr lang="zh-CN" altLang="en-US" dirty="0">
                <a:solidFill>
                  <a:srgbClr val="FF0000"/>
                </a:solidFill>
              </a:rPr>
              <a:t>个等级的百分比分布，右图展示企业</a:t>
            </a:r>
            <a:r>
              <a:rPr lang="en-US" altLang="zh-CN" dirty="0">
                <a:solidFill>
                  <a:srgbClr val="FF0000"/>
                </a:solidFill>
              </a:rPr>
              <a:t>15</a:t>
            </a:r>
            <a:r>
              <a:rPr lang="zh-CN" altLang="en-US" dirty="0">
                <a:solidFill>
                  <a:srgbClr val="FF0000"/>
                </a:solidFill>
              </a:rPr>
              <a:t>个簇的百分比分布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97FD11-5179-4FD4-A46A-9251016F0903}"/>
              </a:ext>
            </a:extLst>
          </p:cNvPr>
          <p:cNvSpPr txBox="1"/>
          <p:nvPr/>
        </p:nvSpPr>
        <p:spPr>
          <a:xfrm>
            <a:off x="7176688" y="159002"/>
            <a:ext cx="36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③</a:t>
            </a:r>
            <a:r>
              <a:rPr lang="en-US" altLang="zh-CN" dirty="0">
                <a:solidFill>
                  <a:srgbClr val="FF0000"/>
                </a:solidFill>
              </a:rPr>
              <a:t>PCA</a:t>
            </a:r>
            <a:r>
              <a:rPr lang="zh-CN" altLang="en-US" dirty="0">
                <a:solidFill>
                  <a:srgbClr val="FF0000"/>
                </a:solidFill>
              </a:rPr>
              <a:t>可视化（二维）</a:t>
            </a:r>
          </a:p>
        </p:txBody>
      </p:sp>
    </p:spTree>
    <p:extLst>
      <p:ext uri="{BB962C8B-B14F-4D97-AF65-F5344CB8AC3E}">
        <p14:creationId xmlns:p14="http://schemas.microsoft.com/office/powerpoint/2010/main" val="2183614402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模型训练、预测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A885EA-B4A5-40D9-85BB-778737F4D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b="638"/>
          <a:stretch/>
        </p:blipFill>
        <p:spPr>
          <a:xfrm>
            <a:off x="4778716" y="1404284"/>
            <a:ext cx="6870821" cy="38676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CDC3B7-50E5-43EF-BCC4-5CFFE0441F78}"/>
              </a:ext>
            </a:extLst>
          </p:cNvPr>
          <p:cNvSpPr txBox="1"/>
          <p:nvPr/>
        </p:nvSpPr>
        <p:spPr>
          <a:xfrm>
            <a:off x="793991" y="1401887"/>
            <a:ext cx="3685893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管理员测试模型的专用界面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①训练模块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用户可以通过上传自己的数据集，训练生成新模型，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②预测模块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用户可以选择系统本身的模型，或者自己新训练的模型进行预测。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训练和预测都会返回带标签的数据，以及簇描述文件，并返回数据处理用时，和训练或预测的总时间。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③详细的使用说明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382147-3A76-4F11-99DA-47BD8D1B71E0}"/>
              </a:ext>
            </a:extLst>
          </p:cNvPr>
          <p:cNvSpPr/>
          <p:nvPr/>
        </p:nvSpPr>
        <p:spPr>
          <a:xfrm>
            <a:off x="4778717" y="1781729"/>
            <a:ext cx="3355634" cy="1837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5D3F2B-B279-44AE-9DC2-A166C4E1B30D}"/>
              </a:ext>
            </a:extLst>
          </p:cNvPr>
          <p:cNvSpPr/>
          <p:nvPr/>
        </p:nvSpPr>
        <p:spPr>
          <a:xfrm>
            <a:off x="4788242" y="3705780"/>
            <a:ext cx="3355634" cy="1566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4ABB83-22B6-46C1-8872-7ACAEFE50B0E}"/>
              </a:ext>
            </a:extLst>
          </p:cNvPr>
          <p:cNvSpPr/>
          <p:nvPr/>
        </p:nvSpPr>
        <p:spPr>
          <a:xfrm>
            <a:off x="8218889" y="2286555"/>
            <a:ext cx="3355634" cy="2066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E69714-B676-4245-ABEA-79E6145D9F91}"/>
              </a:ext>
            </a:extLst>
          </p:cNvPr>
          <p:cNvSpPr txBox="1"/>
          <p:nvPr/>
        </p:nvSpPr>
        <p:spPr>
          <a:xfrm>
            <a:off x="4301584" y="1507757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2C378B-8414-4AB6-AD8E-6E24D261CF6E}"/>
              </a:ext>
            </a:extLst>
          </p:cNvPr>
          <p:cNvSpPr txBox="1"/>
          <p:nvPr/>
        </p:nvSpPr>
        <p:spPr>
          <a:xfrm>
            <a:off x="4306347" y="3525754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BEC36A-1328-4DE6-BFFA-D558A2F8E6C3}"/>
              </a:ext>
            </a:extLst>
          </p:cNvPr>
          <p:cNvSpPr txBox="1"/>
          <p:nvPr/>
        </p:nvSpPr>
        <p:spPr>
          <a:xfrm>
            <a:off x="8214126" y="1782284"/>
            <a:ext cx="65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18415243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432016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训练、预测结果分析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248B66-C5BE-4456-A7FF-FBC59F20B9E2}"/>
              </a:ext>
            </a:extLst>
          </p:cNvPr>
          <p:cNvSpPr txBox="1"/>
          <p:nvPr/>
        </p:nvSpPr>
        <p:spPr>
          <a:xfrm>
            <a:off x="902261" y="1405831"/>
            <a:ext cx="5280985" cy="226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生成的训练或测试结果，是</a:t>
            </a:r>
            <a:r>
              <a:rPr lang="en-US" altLang="zh-CN" sz="1600" dirty="0"/>
              <a:t>csv</a:t>
            </a:r>
            <a:r>
              <a:rPr lang="zh-CN" altLang="en-US" sz="1600" dirty="0"/>
              <a:t>文件，包含每个模块属性的标签，按照</a:t>
            </a:r>
            <a:r>
              <a:rPr lang="en-US" altLang="zh-CN" sz="1600" dirty="0"/>
              <a:t>0-10</a:t>
            </a:r>
            <a:r>
              <a:rPr lang="zh-CN" altLang="en-US" sz="1600" dirty="0"/>
              <a:t>划分其等级。以</a:t>
            </a:r>
            <a:r>
              <a:rPr lang="en-US" altLang="zh-CN" sz="1600" dirty="0"/>
              <a:t>ent_module.csv</a:t>
            </a:r>
            <a:r>
              <a:rPr lang="zh-CN" altLang="en-US" sz="1600" dirty="0"/>
              <a:t>为例，前</a:t>
            </a:r>
            <a:r>
              <a:rPr lang="en-US" altLang="zh-CN" sz="1600" dirty="0"/>
              <a:t>7</a:t>
            </a:r>
            <a:r>
              <a:rPr lang="zh-CN" altLang="en-US" sz="1600" dirty="0"/>
              <a:t>列对应</a:t>
            </a:r>
            <a:r>
              <a:rPr lang="en-US" altLang="zh-CN" sz="1600" dirty="0"/>
              <a:t>7</a:t>
            </a:r>
            <a:r>
              <a:rPr lang="zh-CN" altLang="en-US" sz="1600" dirty="0"/>
              <a:t>个模块的等级，第八列表示企业加权总分，第九列表示企业综合等级，第十列，是加权聚类后划分的簇标签。此外还会生成</a:t>
            </a:r>
            <a:r>
              <a:rPr lang="en-US" altLang="zh-CN" sz="1600" dirty="0"/>
              <a:t>pic</a:t>
            </a:r>
            <a:r>
              <a:rPr lang="zh-CN" altLang="en-US" sz="1600" dirty="0"/>
              <a:t>，每张里面的图，描述了指定簇属性分布情况，概括簇特征。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2E122C-BC7C-49BA-949D-346645C92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" t="9766" r="2502" b="8136"/>
          <a:stretch/>
        </p:blipFill>
        <p:spPr>
          <a:xfrm>
            <a:off x="911677" y="4261689"/>
            <a:ext cx="3863889" cy="2380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758F2D-43EA-46DF-B698-97D79E946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46" y="921513"/>
            <a:ext cx="5170714" cy="17513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F4F58C-CE63-4BB2-99FD-B7C8E9C9B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06" y="4549387"/>
            <a:ext cx="5829861" cy="2282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346257-FE18-427D-BC06-AF4C4B6A4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658" y="3356543"/>
            <a:ext cx="5654809" cy="7128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EB6C17-3920-49AA-8337-200B2102E810}"/>
              </a:ext>
            </a:extLst>
          </p:cNvPr>
          <p:cNvSpPr/>
          <p:nvPr/>
        </p:nvSpPr>
        <p:spPr>
          <a:xfrm>
            <a:off x="6488045" y="878312"/>
            <a:ext cx="5280985" cy="1941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8E8AD3-89EF-4FE4-9B59-579326DAF75C}"/>
              </a:ext>
            </a:extLst>
          </p:cNvPr>
          <p:cNvSpPr txBox="1"/>
          <p:nvPr/>
        </p:nvSpPr>
        <p:spPr>
          <a:xfrm>
            <a:off x="6488045" y="401707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训练或预测结果文件夹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BACDC2-57D2-48E6-867D-2C56047C84BF}"/>
              </a:ext>
            </a:extLst>
          </p:cNvPr>
          <p:cNvSpPr/>
          <p:nvPr/>
        </p:nvSpPr>
        <p:spPr>
          <a:xfrm>
            <a:off x="7058025" y="3299395"/>
            <a:ext cx="3457575" cy="769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A89066-4C6A-41EE-A6C8-F82FD52843F1}"/>
              </a:ext>
            </a:extLst>
          </p:cNvPr>
          <p:cNvSpPr txBox="1"/>
          <p:nvPr/>
        </p:nvSpPr>
        <p:spPr>
          <a:xfrm>
            <a:off x="7058025" y="2991618"/>
            <a:ext cx="314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企业</a:t>
            </a:r>
            <a:r>
              <a:rPr lang="en-US" altLang="zh-CN" sz="1400" dirty="0">
                <a:solidFill>
                  <a:srgbClr val="FF0000"/>
                </a:solidFill>
              </a:rPr>
              <a:t>7</a:t>
            </a:r>
            <a:r>
              <a:rPr lang="zh-CN" altLang="en-US" sz="1400" dirty="0">
                <a:solidFill>
                  <a:srgbClr val="FF0000"/>
                </a:solidFill>
              </a:rPr>
              <a:t>个模块的评分等级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5D5DB2-50B4-40E1-9D54-DACD359FF6C3}"/>
              </a:ext>
            </a:extLst>
          </p:cNvPr>
          <p:cNvSpPr/>
          <p:nvPr/>
        </p:nvSpPr>
        <p:spPr>
          <a:xfrm>
            <a:off x="10601324" y="3299395"/>
            <a:ext cx="394623" cy="769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FA35F9-5266-481A-B916-C7FE65903833}"/>
              </a:ext>
            </a:extLst>
          </p:cNvPr>
          <p:cNvSpPr txBox="1"/>
          <p:nvPr/>
        </p:nvSpPr>
        <p:spPr>
          <a:xfrm>
            <a:off x="9340432" y="4197885"/>
            <a:ext cx="129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企业加权总分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4ED1C5-361B-4009-B102-056A153420FD}"/>
              </a:ext>
            </a:extLst>
          </p:cNvPr>
          <p:cNvSpPr txBox="1"/>
          <p:nvPr/>
        </p:nvSpPr>
        <p:spPr>
          <a:xfrm>
            <a:off x="10639970" y="2926673"/>
            <a:ext cx="129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企业综合等级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D5EE0A-FD5A-48A3-9D34-69507167C627}"/>
              </a:ext>
            </a:extLst>
          </p:cNvPr>
          <p:cNvSpPr/>
          <p:nvPr/>
        </p:nvSpPr>
        <p:spPr>
          <a:xfrm>
            <a:off x="11076054" y="3285234"/>
            <a:ext cx="477771" cy="784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3003839-5B34-4216-8B18-E1D22EA5D08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1247947" y="3163597"/>
            <a:ext cx="66993" cy="121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13FF660-0CD0-4664-A171-6FE0FDA074A9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9990201" y="4069392"/>
            <a:ext cx="808435" cy="128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0EF03-2BAF-47C0-9206-DB763520CA03}"/>
              </a:ext>
            </a:extLst>
          </p:cNvPr>
          <p:cNvSpPr txBox="1"/>
          <p:nvPr/>
        </p:nvSpPr>
        <p:spPr>
          <a:xfrm>
            <a:off x="10927967" y="4191485"/>
            <a:ext cx="129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企业簇标签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C54657-7020-4F8D-A851-4033648551A7}"/>
              </a:ext>
            </a:extLst>
          </p:cNvPr>
          <p:cNvSpPr/>
          <p:nvPr/>
        </p:nvSpPr>
        <p:spPr>
          <a:xfrm>
            <a:off x="11658760" y="3310297"/>
            <a:ext cx="384707" cy="759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551B96D-7E61-4D88-BF0F-9CD059352F9A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1577736" y="4081911"/>
            <a:ext cx="275125" cy="109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0F9FDAF-5DD3-4D61-AC03-E5792D425EB8}"/>
              </a:ext>
            </a:extLst>
          </p:cNvPr>
          <p:cNvSpPr txBox="1"/>
          <p:nvPr/>
        </p:nvSpPr>
        <p:spPr>
          <a:xfrm>
            <a:off x="633618" y="3760254"/>
            <a:ext cx="23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簇特征描述图片，描述</a:t>
            </a:r>
            <a:r>
              <a:rPr lang="en-US" altLang="zh-CN" sz="1400" dirty="0">
                <a:solidFill>
                  <a:srgbClr val="FF0000"/>
                </a:solidFill>
              </a:rPr>
              <a:t>7</a:t>
            </a:r>
            <a:r>
              <a:rPr lang="zh-CN" altLang="en-US" sz="1400" dirty="0">
                <a:solidFill>
                  <a:srgbClr val="FF0000"/>
                </a:solidFill>
              </a:rPr>
              <a:t>个模块和总分的百分比分布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6A96DC-2063-4BF7-B153-C248095AD844}"/>
              </a:ext>
            </a:extLst>
          </p:cNvPr>
          <p:cNvSpPr/>
          <p:nvPr/>
        </p:nvSpPr>
        <p:spPr>
          <a:xfrm>
            <a:off x="6215103" y="4499262"/>
            <a:ext cx="5828364" cy="2300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D3FE33-65F7-48DA-AE94-705976E1C076}"/>
              </a:ext>
            </a:extLst>
          </p:cNvPr>
          <p:cNvSpPr txBox="1"/>
          <p:nvPr/>
        </p:nvSpPr>
        <p:spPr>
          <a:xfrm>
            <a:off x="5359247" y="4150405"/>
            <a:ext cx="2348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7</a:t>
            </a:r>
            <a:r>
              <a:rPr lang="zh-CN" altLang="en-US" sz="1400" dirty="0">
                <a:solidFill>
                  <a:srgbClr val="FF0000"/>
                </a:solidFill>
              </a:rPr>
              <a:t>号簇的各模块及总分分布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28C8B2-E20E-4E6F-A725-2491AF9CA464}"/>
              </a:ext>
            </a:extLst>
          </p:cNvPr>
          <p:cNvSpPr/>
          <p:nvPr/>
        </p:nvSpPr>
        <p:spPr>
          <a:xfrm>
            <a:off x="946391" y="4283474"/>
            <a:ext cx="3981575" cy="2519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63393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272ABA6B-23A3-4F36-912E-8DE532FA37A6}"/>
              </a:ext>
            </a:extLst>
          </p:cNvPr>
          <p:cNvSpPr txBox="1"/>
          <p:nvPr/>
        </p:nvSpPr>
        <p:spPr>
          <a:xfrm>
            <a:off x="1575808" y="459848"/>
            <a:ext cx="488964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创新优势</a:t>
            </a:r>
            <a:r>
              <a:rPr lang="en-US" altLang="zh-CN" sz="2400" b="1" dirty="0">
                <a:solidFill>
                  <a:srgbClr val="0070C0"/>
                </a:solidFill>
              </a:rPr>
              <a:t>——</a:t>
            </a:r>
            <a:r>
              <a:rPr lang="zh-CN" altLang="en-US" sz="2400" b="1" dirty="0">
                <a:solidFill>
                  <a:srgbClr val="0070C0"/>
                </a:solidFill>
              </a:rPr>
              <a:t>算法特色与亮点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D35B56B-3FF6-4365-A549-448E63D9A1EA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04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663E2B-563B-4D1A-B583-E7D24AC41052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C3756B6-0D96-4039-9D65-A4D18DB8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39825"/>
              </p:ext>
            </p:extLst>
          </p:nvPr>
        </p:nvGraphicFramePr>
        <p:xfrm>
          <a:off x="1078473" y="2001843"/>
          <a:ext cx="9700364" cy="435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845">
                  <a:extLst>
                    <a:ext uri="{9D8B030D-6E8A-4147-A177-3AD203B41FA5}">
                      <a16:colId xmlns:a16="http://schemas.microsoft.com/office/drawing/2014/main" val="1770205397"/>
                    </a:ext>
                  </a:extLst>
                </a:gridCol>
                <a:gridCol w="1914491">
                  <a:extLst>
                    <a:ext uri="{9D8B030D-6E8A-4147-A177-3AD203B41FA5}">
                      <a16:colId xmlns:a16="http://schemas.microsoft.com/office/drawing/2014/main" val="3016066249"/>
                    </a:ext>
                  </a:extLst>
                </a:gridCol>
                <a:gridCol w="1899152">
                  <a:extLst>
                    <a:ext uri="{9D8B030D-6E8A-4147-A177-3AD203B41FA5}">
                      <a16:colId xmlns:a16="http://schemas.microsoft.com/office/drawing/2014/main" val="2460121043"/>
                    </a:ext>
                  </a:extLst>
                </a:gridCol>
                <a:gridCol w="2116803">
                  <a:extLst>
                    <a:ext uri="{9D8B030D-6E8A-4147-A177-3AD203B41FA5}">
                      <a16:colId xmlns:a16="http://schemas.microsoft.com/office/drawing/2014/main" val="299175439"/>
                    </a:ext>
                  </a:extLst>
                </a:gridCol>
                <a:gridCol w="1940073">
                  <a:extLst>
                    <a:ext uri="{9D8B030D-6E8A-4147-A177-3AD203B41FA5}">
                      <a16:colId xmlns:a16="http://schemas.microsoft.com/office/drawing/2014/main" val="413791651"/>
                    </a:ext>
                  </a:extLst>
                </a:gridCol>
              </a:tblGrid>
              <a:tr h="7494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加权多层</a:t>
                      </a:r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K-Means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K-Means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Birch</a:t>
                      </a:r>
                      <a:r>
                        <a:rPr lang="zh-CN" altLang="en-US" dirty="0"/>
                        <a:t>（层次聚类）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GMM</a:t>
                      </a:r>
                    </a:p>
                    <a:p>
                      <a:pPr algn="ctr"/>
                      <a:r>
                        <a:rPr lang="zh-CN" altLang="en-US" dirty="0"/>
                        <a:t>（高斯混合聚类）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840398"/>
                  </a:ext>
                </a:extLst>
              </a:tr>
              <a:tr h="720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136499.42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80648.91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28242.63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26089.34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382512"/>
                  </a:ext>
                </a:extLst>
              </a:tr>
              <a:tr h="720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2.72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11791"/>
                  </a:ext>
                </a:extLst>
              </a:tr>
              <a:tr h="720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84188"/>
                  </a:ext>
                </a:extLst>
              </a:tr>
              <a:tr h="72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训练时间</a:t>
                      </a:r>
                      <a:r>
                        <a:rPr lang="en-US" altLang="zh-CN" dirty="0"/>
                        <a:t>(s)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14.75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19.67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30.97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167319"/>
                  </a:ext>
                </a:extLst>
              </a:tr>
              <a:tr h="720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预测时间</a:t>
                      </a:r>
                      <a:r>
                        <a:rPr lang="en-US" altLang="zh-CN" dirty="0"/>
                        <a:t>(s)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028251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2DA70285-1C1A-4C17-8292-FDD1E3EDC8A0}"/>
              </a:ext>
            </a:extLst>
          </p:cNvPr>
          <p:cNvSpPr/>
          <p:nvPr/>
        </p:nvSpPr>
        <p:spPr>
          <a:xfrm>
            <a:off x="903673" y="1279632"/>
            <a:ext cx="925950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①</a:t>
            </a:r>
            <a:r>
              <a:rPr lang="zh-CN" altLang="en-US" sz="2000" b="1" dirty="0"/>
              <a:t>核心指标全面领先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(CH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SH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指数越大越优，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指数越小越优，测试数据为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19w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条企业数据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82765324"/>
      </p:ext>
    </p:extLst>
  </p:cSld>
  <p:clrMapOvr>
    <a:masterClrMapping/>
  </p:clrMapOvr>
  <p:transition spd="slow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93991" y="1401887"/>
            <a:ext cx="10816118" cy="4798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②</a:t>
            </a:r>
            <a:r>
              <a:rPr lang="zh-CN" altLang="en-US" sz="2000" b="1" dirty="0"/>
              <a:t>等级化算法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K-Means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对一维属性聚类，并根据簇中心值排序。统一度量标准，将类似金额（范围在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0-2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亿），次数指标（例如行政处罚在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0-20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次），量化指标转化成属性内等级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0-K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，既方便了后续的处理，也便于直接了解该属性，在所有企业中的总体水平；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③</a:t>
            </a:r>
            <a:r>
              <a:rPr lang="zh-CN" altLang="en-US" sz="2000" b="1" dirty="0"/>
              <a:t>模块分类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将类似的企业属性，归入到同一模块下，并通过加权的方式构建一个新的指标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模块评分。实现数据的合理降维，缓解数据缺失问题。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④</a:t>
            </a:r>
            <a:r>
              <a:rPr lang="zh-CN" altLang="en-US" sz="2000" b="1" dirty="0"/>
              <a:t>加权</a:t>
            </a:r>
            <a:r>
              <a:rPr lang="en-US" altLang="zh-CN" sz="2000" b="1" dirty="0"/>
              <a:t>K-Means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可以根据实际使用需要，更改不同属性的权重，调整不同属性对最终聚类结果的影响。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⑤</a:t>
            </a:r>
            <a:r>
              <a:rPr lang="zh-CN" altLang="en-US" sz="2000" b="1" dirty="0"/>
              <a:t>扩展性良好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用户可以通过自定义筛选条件，与聚类结果相结合，进一步做分类、智能推荐。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72ABA6B-23A3-4F36-912E-8DE532FA37A6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创新优势</a:t>
            </a:r>
            <a:r>
              <a:rPr lang="en-US" altLang="zh-CN" sz="2400" b="1" dirty="0">
                <a:solidFill>
                  <a:srgbClr val="0070C0"/>
                </a:solidFill>
              </a:rPr>
              <a:t>——</a:t>
            </a:r>
            <a:r>
              <a:rPr lang="zh-CN" altLang="en-US" sz="2400" b="1" dirty="0">
                <a:solidFill>
                  <a:srgbClr val="0070C0"/>
                </a:solidFill>
              </a:rPr>
              <a:t>算法特色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D35B56B-3FF6-4365-A549-448E63D9A1EA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04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663E2B-563B-4D1A-B583-E7D24AC41052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076188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44700" y="1734174"/>
            <a:ext cx="3067818" cy="3118580"/>
            <a:chOff x="696843" y="2346964"/>
            <a:chExt cx="2424264" cy="3118580"/>
          </a:xfrm>
        </p:grpSpPr>
        <p:sp>
          <p:nvSpPr>
            <p:cNvPr id="32" name="矩形 31"/>
            <p:cNvSpPr/>
            <p:nvPr/>
          </p:nvSpPr>
          <p:spPr>
            <a:xfrm>
              <a:off x="696843" y="3065400"/>
              <a:ext cx="2424264" cy="240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前后台分离，术业有专攻。</a:t>
              </a:r>
              <a:endParaRPr lang="en-US" altLang="zh-CN" sz="1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①</a:t>
              </a:r>
              <a:r>
                <a:rPr lang="zh-CN" altLang="en-US" sz="1700" b="1" dirty="0"/>
                <a:t>前台部分</a:t>
              </a:r>
              <a:r>
                <a:rPr lang="zh-CN" altLang="en-US" sz="1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符合用户使用习惯，结合本系统特色，保障用户体验。</a:t>
              </a:r>
              <a:endParaRPr lang="en-US" altLang="zh-CN" sz="1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②</a:t>
              </a:r>
              <a:r>
                <a:rPr lang="zh-CN" altLang="en-US" sz="1700" b="1" dirty="0"/>
                <a:t>后台部分</a:t>
              </a:r>
              <a:r>
                <a:rPr lang="zh-CN" altLang="en-US" sz="1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专做数据维护和模型维护，提升使用体验同时也确保系统的安全性。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272510" y="2346964"/>
              <a:ext cx="1189989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系统特色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449078-8407-48B7-ABC4-CEC8C7D46CEB}"/>
              </a:ext>
            </a:extLst>
          </p:cNvPr>
          <p:cNvGrpSpPr/>
          <p:nvPr/>
        </p:nvGrpSpPr>
        <p:grpSpPr>
          <a:xfrm>
            <a:off x="4446510" y="1619974"/>
            <a:ext cx="808982" cy="832636"/>
            <a:chOff x="9365916" y="1210319"/>
            <a:chExt cx="1064499" cy="1004092"/>
          </a:xfrm>
        </p:grpSpPr>
        <p:sp>
          <p:nvSpPr>
            <p:cNvPr id="22" name="菱形 21"/>
            <p:cNvSpPr/>
            <p:nvPr/>
          </p:nvSpPr>
          <p:spPr>
            <a:xfrm>
              <a:off x="9365916" y="1210319"/>
              <a:ext cx="1064499" cy="1004092"/>
            </a:xfrm>
            <a:prstGeom prst="diamond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statistics-on-laptop_82095"/>
            <p:cNvSpPr>
              <a:spLocks noChangeAspect="1"/>
            </p:cNvSpPr>
            <p:nvPr/>
          </p:nvSpPr>
          <p:spPr bwMode="auto">
            <a:xfrm>
              <a:off x="9676113" y="1572666"/>
              <a:ext cx="444106" cy="279398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</p:sp>
      </p:grpSp>
      <p:grpSp>
        <p:nvGrpSpPr>
          <p:cNvPr id="34" name="组合 33"/>
          <p:cNvGrpSpPr/>
          <p:nvPr/>
        </p:nvGrpSpPr>
        <p:grpSpPr>
          <a:xfrm>
            <a:off x="4372229" y="1760568"/>
            <a:ext cx="3257002" cy="3188812"/>
            <a:chOff x="812690" y="2288318"/>
            <a:chExt cx="2241972" cy="3188812"/>
          </a:xfrm>
        </p:grpSpPr>
        <p:sp>
          <p:nvSpPr>
            <p:cNvPr id="35" name="矩形 34"/>
            <p:cNvSpPr/>
            <p:nvPr/>
          </p:nvSpPr>
          <p:spPr>
            <a:xfrm>
              <a:off x="812690" y="3076986"/>
              <a:ext cx="2241972" cy="2400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①企业</a:t>
              </a:r>
              <a:r>
                <a:rPr lang="zh-CN" altLang="en-US" sz="1700" b="1" dirty="0"/>
                <a:t>智能推荐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，利用算法结果，综合各类信息，自动生成企业标签。</a:t>
              </a:r>
              <a:endParaRPr lang="en-US" altLang="zh-CN" sz="1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②支持</a:t>
              </a:r>
              <a:r>
                <a:rPr lang="zh-CN" altLang="en-US" sz="1700" b="1" dirty="0"/>
                <a:t>批量操作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，减少操作负担。</a:t>
              </a:r>
              <a:endParaRPr lang="en-US" altLang="zh-CN" sz="1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③</a:t>
              </a:r>
              <a:r>
                <a:rPr lang="zh-CN" altLang="en-US" sz="1700" b="1" dirty="0"/>
                <a:t>管理驾驶舱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，以图表，在线</a:t>
              </a:r>
              <a:r>
                <a:rPr lang="en-US" altLang="zh-CN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pdf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方式直观反映模型、企业数据状况。</a:t>
              </a:r>
              <a:endParaRPr lang="en-US" altLang="zh-CN" sz="1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④</a:t>
              </a:r>
              <a:r>
                <a:rPr lang="zh-CN" altLang="en-US" sz="1700" b="1" dirty="0"/>
                <a:t>丰富筛选模式</a:t>
              </a:r>
              <a:r>
                <a:rPr lang="zh-CN" alt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，助力找到心仪企业。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461541" y="2288318"/>
              <a:ext cx="977433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功能特色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72ABA6B-23A3-4F36-912E-8DE532FA37A6}"/>
              </a:ext>
            </a:extLst>
          </p:cNvPr>
          <p:cNvSpPr txBox="1"/>
          <p:nvPr/>
        </p:nvSpPr>
        <p:spPr>
          <a:xfrm>
            <a:off x="1575807" y="459848"/>
            <a:ext cx="497277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创新优势</a:t>
            </a:r>
            <a:r>
              <a:rPr lang="en-US" altLang="zh-CN" sz="2400" b="1" dirty="0">
                <a:solidFill>
                  <a:srgbClr val="0070C0"/>
                </a:solidFill>
              </a:rPr>
              <a:t>——</a:t>
            </a:r>
            <a:r>
              <a:rPr lang="zh-CN" altLang="en-US" sz="2400" b="1" dirty="0">
                <a:solidFill>
                  <a:srgbClr val="0070C0"/>
                </a:solidFill>
              </a:rPr>
              <a:t>系统功能技术特色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D35B56B-3FF6-4365-A549-448E63D9A1EA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04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663E2B-563B-4D1A-B583-E7D24AC41052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7E5DD86-1003-424B-BA32-1481EC3EB56E}"/>
              </a:ext>
            </a:extLst>
          </p:cNvPr>
          <p:cNvCxnSpPr>
            <a:cxnSpLocks/>
          </p:cNvCxnSpPr>
          <p:nvPr/>
        </p:nvCxnSpPr>
        <p:spPr>
          <a:xfrm>
            <a:off x="4166271" y="1627406"/>
            <a:ext cx="0" cy="4318000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菱形 14">
            <a:extLst>
              <a:ext uri="{FF2B5EF4-FFF2-40B4-BE49-F238E27FC236}">
                <a16:creationId xmlns:a16="http://schemas.microsoft.com/office/drawing/2014/main" id="{476DD8F8-FC68-4E0D-8128-CF86DD289A7C}"/>
              </a:ext>
            </a:extLst>
          </p:cNvPr>
          <p:cNvSpPr/>
          <p:nvPr/>
        </p:nvSpPr>
        <p:spPr>
          <a:xfrm>
            <a:off x="1035090" y="1627406"/>
            <a:ext cx="705984" cy="696606"/>
          </a:xfrm>
          <a:prstGeom prst="diamond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tatistics-on-laptop_82095">
            <a:extLst>
              <a:ext uri="{FF2B5EF4-FFF2-40B4-BE49-F238E27FC236}">
                <a16:creationId xmlns:a16="http://schemas.microsoft.com/office/drawing/2014/main" id="{C9377E5B-2964-48F4-802D-505780A6DB23}"/>
              </a:ext>
            </a:extLst>
          </p:cNvPr>
          <p:cNvSpPr>
            <a:spLocks noChangeAspect="1"/>
          </p:cNvSpPr>
          <p:nvPr/>
        </p:nvSpPr>
        <p:spPr bwMode="auto">
          <a:xfrm>
            <a:off x="1241516" y="1845052"/>
            <a:ext cx="278212" cy="261314"/>
          </a:xfrm>
          <a:custGeom>
            <a:avLst/>
            <a:gdLst>
              <a:gd name="connsiteX0" fmla="*/ 83998 w 298823"/>
              <a:gd name="connsiteY0" fmla="*/ 191940 h 336988"/>
              <a:gd name="connsiteX1" fmla="*/ 75231 w 298823"/>
              <a:gd name="connsiteY1" fmla="*/ 198416 h 336988"/>
              <a:gd name="connsiteX2" fmla="*/ 73932 w 298823"/>
              <a:gd name="connsiteY2" fmla="*/ 208776 h 336988"/>
              <a:gd name="connsiteX3" fmla="*/ 80426 w 298823"/>
              <a:gd name="connsiteY3" fmla="*/ 217842 h 336988"/>
              <a:gd name="connsiteX4" fmla="*/ 115496 w 298823"/>
              <a:gd name="connsiteY4" fmla="*/ 238563 h 336988"/>
              <a:gd name="connsiteX5" fmla="*/ 114197 w 298823"/>
              <a:gd name="connsiteY5" fmla="*/ 233383 h 336988"/>
              <a:gd name="connsiteX6" fmla="*/ 98611 w 298823"/>
              <a:gd name="connsiteY6" fmla="*/ 195826 h 336988"/>
              <a:gd name="connsiteX7" fmla="*/ 94714 w 298823"/>
              <a:gd name="connsiteY7" fmla="*/ 193235 h 336988"/>
              <a:gd name="connsiteX8" fmla="*/ 83998 w 298823"/>
              <a:gd name="connsiteY8" fmla="*/ 191940 h 336988"/>
              <a:gd name="connsiteX9" fmla="*/ 73603 w 298823"/>
              <a:gd name="connsiteY9" fmla="*/ 53869 h 336988"/>
              <a:gd name="connsiteX10" fmla="*/ 65732 w 298823"/>
              <a:gd name="connsiteY10" fmla="*/ 70965 h 336988"/>
              <a:gd name="connsiteX11" fmla="*/ 127388 w 298823"/>
              <a:gd name="connsiteY11" fmla="*/ 227467 h 336988"/>
              <a:gd name="connsiteX12" fmla="*/ 178549 w 298823"/>
              <a:gd name="connsiteY12" fmla="*/ 274812 h 336988"/>
              <a:gd name="connsiteX13" fmla="*/ 183796 w 298823"/>
              <a:gd name="connsiteY13" fmla="*/ 278757 h 336988"/>
              <a:gd name="connsiteX14" fmla="*/ 199538 w 298823"/>
              <a:gd name="connsiteY14" fmla="*/ 319526 h 336988"/>
              <a:gd name="connsiteX15" fmla="*/ 282183 w 298823"/>
              <a:gd name="connsiteY15" fmla="*/ 286648 h 336988"/>
              <a:gd name="connsiteX16" fmla="*/ 266441 w 298823"/>
              <a:gd name="connsiteY16" fmla="*/ 245879 h 336988"/>
              <a:gd name="connsiteX17" fmla="*/ 266441 w 298823"/>
              <a:gd name="connsiteY17" fmla="*/ 239303 h 336988"/>
              <a:gd name="connsiteX18" fmla="*/ 271689 w 298823"/>
              <a:gd name="connsiteY18" fmla="*/ 170916 h 336988"/>
              <a:gd name="connsiteX19" fmla="*/ 244140 w 298823"/>
              <a:gd name="connsiteY19" fmla="*/ 99898 h 336988"/>
              <a:gd name="connsiteX20" fmla="*/ 225775 w 298823"/>
              <a:gd name="connsiteY20" fmla="*/ 92008 h 336988"/>
              <a:gd name="connsiteX21" fmla="*/ 217904 w 298823"/>
              <a:gd name="connsiteY21" fmla="*/ 110419 h 336988"/>
              <a:gd name="connsiteX22" fmla="*/ 229710 w 298823"/>
              <a:gd name="connsiteY22" fmla="*/ 138037 h 336988"/>
              <a:gd name="connsiteX23" fmla="*/ 225775 w 298823"/>
              <a:gd name="connsiteY23" fmla="*/ 147243 h 336988"/>
              <a:gd name="connsiteX24" fmla="*/ 215280 w 298823"/>
              <a:gd name="connsiteY24" fmla="*/ 143298 h 336988"/>
              <a:gd name="connsiteX25" fmla="*/ 204785 w 298823"/>
              <a:gd name="connsiteY25" fmla="*/ 115680 h 336988"/>
              <a:gd name="connsiteX26" fmla="*/ 203474 w 298823"/>
              <a:gd name="connsiteY26" fmla="*/ 113050 h 336988"/>
              <a:gd name="connsiteX27" fmla="*/ 200850 w 298823"/>
              <a:gd name="connsiteY27" fmla="*/ 105159 h 336988"/>
              <a:gd name="connsiteX28" fmla="*/ 192979 w 298823"/>
              <a:gd name="connsiteY28" fmla="*/ 98583 h 336988"/>
              <a:gd name="connsiteX29" fmla="*/ 182484 w 298823"/>
              <a:gd name="connsiteY29" fmla="*/ 97268 h 336988"/>
              <a:gd name="connsiteX30" fmla="*/ 174613 w 298823"/>
              <a:gd name="connsiteY30" fmla="*/ 105159 h 336988"/>
              <a:gd name="connsiteX31" fmla="*/ 174613 w 298823"/>
              <a:gd name="connsiteY31" fmla="*/ 115680 h 336988"/>
              <a:gd name="connsiteX32" fmla="*/ 190355 w 298823"/>
              <a:gd name="connsiteY32" fmla="*/ 155134 h 336988"/>
              <a:gd name="connsiteX33" fmla="*/ 186420 w 298823"/>
              <a:gd name="connsiteY33" fmla="*/ 164340 h 336988"/>
              <a:gd name="connsiteX34" fmla="*/ 177237 w 298823"/>
              <a:gd name="connsiteY34" fmla="*/ 160395 h 336988"/>
              <a:gd name="connsiteX35" fmla="*/ 157560 w 298823"/>
              <a:gd name="connsiteY35" fmla="*/ 111735 h 336988"/>
              <a:gd name="connsiteX36" fmla="*/ 149689 w 298823"/>
              <a:gd name="connsiteY36" fmla="*/ 103844 h 336988"/>
              <a:gd name="connsiteX37" fmla="*/ 139194 w 298823"/>
              <a:gd name="connsiteY37" fmla="*/ 103844 h 336988"/>
              <a:gd name="connsiteX38" fmla="*/ 131323 w 298823"/>
              <a:gd name="connsiteY38" fmla="*/ 122256 h 336988"/>
              <a:gd name="connsiteX39" fmla="*/ 149689 w 298823"/>
              <a:gd name="connsiteY39" fmla="*/ 169601 h 336988"/>
              <a:gd name="connsiteX40" fmla="*/ 145753 w 298823"/>
              <a:gd name="connsiteY40" fmla="*/ 178807 h 336988"/>
              <a:gd name="connsiteX41" fmla="*/ 136570 w 298823"/>
              <a:gd name="connsiteY41" fmla="*/ 174861 h 336988"/>
              <a:gd name="connsiteX42" fmla="*/ 118205 w 298823"/>
              <a:gd name="connsiteY42" fmla="*/ 127516 h 336988"/>
              <a:gd name="connsiteX43" fmla="*/ 91968 w 298823"/>
              <a:gd name="connsiteY43" fmla="*/ 61759 h 336988"/>
              <a:gd name="connsiteX44" fmla="*/ 84753 w 298823"/>
              <a:gd name="connsiteY44" fmla="*/ 53869 h 336988"/>
              <a:gd name="connsiteX45" fmla="*/ 73603 w 298823"/>
              <a:gd name="connsiteY45" fmla="*/ 53869 h 336988"/>
              <a:gd name="connsiteX46" fmla="*/ 56758 w 298823"/>
              <a:gd name="connsiteY46" fmla="*/ 49650 h 336988"/>
              <a:gd name="connsiteX47" fmla="*/ 49954 w 298823"/>
              <a:gd name="connsiteY47" fmla="*/ 55917 h 336988"/>
              <a:gd name="connsiteX48" fmla="*/ 48594 w 298823"/>
              <a:gd name="connsiteY48" fmla="*/ 67197 h 336988"/>
              <a:gd name="connsiteX49" fmla="*/ 51315 w 298823"/>
              <a:gd name="connsiteY49" fmla="*/ 73463 h 336988"/>
              <a:gd name="connsiteX50" fmla="*/ 56758 w 298823"/>
              <a:gd name="connsiteY50" fmla="*/ 49650 h 336988"/>
              <a:gd name="connsiteX51" fmla="*/ 46241 w 298823"/>
              <a:gd name="connsiteY51" fmla="*/ 18716 h 336988"/>
              <a:gd name="connsiteX52" fmla="*/ 18129 w 298823"/>
              <a:gd name="connsiteY52" fmla="*/ 45142 h 336988"/>
              <a:gd name="connsiteX53" fmla="*/ 44588 w 298823"/>
              <a:gd name="connsiteY53" fmla="*/ 109486 h 336988"/>
              <a:gd name="connsiteX54" fmla="*/ 67077 w 298823"/>
              <a:gd name="connsiteY54" fmla="*/ 113425 h 336988"/>
              <a:gd name="connsiteX55" fmla="*/ 59140 w 298823"/>
              <a:gd name="connsiteY55" fmla="*/ 95041 h 336988"/>
              <a:gd name="connsiteX56" fmla="*/ 48556 w 298823"/>
              <a:gd name="connsiteY56" fmla="*/ 91102 h 336988"/>
              <a:gd name="connsiteX57" fmla="*/ 34004 w 298823"/>
              <a:gd name="connsiteY57" fmla="*/ 71405 h 336988"/>
              <a:gd name="connsiteX58" fmla="*/ 37973 w 298823"/>
              <a:gd name="connsiteY58" fmla="*/ 47768 h 336988"/>
              <a:gd name="connsiteX59" fmla="*/ 81629 w 298823"/>
              <a:gd name="connsiteY59" fmla="*/ 37263 h 336988"/>
              <a:gd name="connsiteX60" fmla="*/ 84275 w 298823"/>
              <a:gd name="connsiteY60" fmla="*/ 38577 h 336988"/>
              <a:gd name="connsiteX61" fmla="*/ 105442 w 298823"/>
              <a:gd name="connsiteY61" fmla="*/ 56961 h 336988"/>
              <a:gd name="connsiteX62" fmla="*/ 113379 w 298823"/>
              <a:gd name="connsiteY62" fmla="*/ 75345 h 336988"/>
              <a:gd name="connsiteX63" fmla="*/ 84275 w 298823"/>
              <a:gd name="connsiteY63" fmla="*/ 18880 h 336988"/>
              <a:gd name="connsiteX64" fmla="*/ 46241 w 298823"/>
              <a:gd name="connsiteY64" fmla="*/ 18716 h 336988"/>
              <a:gd name="connsiteX65" fmla="*/ 64058 w 298823"/>
              <a:gd name="connsiteY65" fmla="*/ 0 h 336988"/>
              <a:gd name="connsiteX66" fmla="*/ 89065 w 298823"/>
              <a:gd name="connsiteY66" fmla="*/ 5387 h 336988"/>
              <a:gd name="connsiteX67" fmla="*/ 123284 w 298823"/>
              <a:gd name="connsiteY67" fmla="*/ 89604 h 336988"/>
              <a:gd name="connsiteX68" fmla="*/ 120652 w 298823"/>
              <a:gd name="connsiteY68" fmla="*/ 94867 h 336988"/>
              <a:gd name="connsiteX69" fmla="*/ 121968 w 298823"/>
              <a:gd name="connsiteY69" fmla="*/ 98815 h 336988"/>
              <a:gd name="connsiteX70" fmla="*/ 133813 w 298823"/>
              <a:gd name="connsiteY70" fmla="*/ 90920 h 336988"/>
              <a:gd name="connsiteX71" fmla="*/ 156188 w 298823"/>
              <a:gd name="connsiteY71" fmla="*/ 90920 h 336988"/>
              <a:gd name="connsiteX72" fmla="*/ 164084 w 298823"/>
              <a:gd name="connsiteY72" fmla="*/ 96183 h 336988"/>
              <a:gd name="connsiteX73" fmla="*/ 177246 w 298823"/>
              <a:gd name="connsiteY73" fmla="*/ 84340 h 336988"/>
              <a:gd name="connsiteX74" fmla="*/ 207517 w 298823"/>
              <a:gd name="connsiteY74" fmla="*/ 89604 h 336988"/>
              <a:gd name="connsiteX75" fmla="*/ 220678 w 298823"/>
              <a:gd name="connsiteY75" fmla="*/ 79077 h 336988"/>
              <a:gd name="connsiteX76" fmla="*/ 257530 w 298823"/>
              <a:gd name="connsiteY76" fmla="*/ 94867 h 336988"/>
              <a:gd name="connsiteX77" fmla="*/ 286485 w 298823"/>
              <a:gd name="connsiteY77" fmla="*/ 165925 h 336988"/>
              <a:gd name="connsiteX78" fmla="*/ 281220 w 298823"/>
              <a:gd name="connsiteY78" fmla="*/ 243561 h 336988"/>
              <a:gd name="connsiteX79" fmla="*/ 298330 w 298823"/>
              <a:gd name="connsiteY79" fmla="*/ 289617 h 336988"/>
              <a:gd name="connsiteX80" fmla="*/ 294382 w 298823"/>
              <a:gd name="connsiteY80" fmla="*/ 298828 h 336988"/>
              <a:gd name="connsiteX81" fmla="*/ 198304 w 298823"/>
              <a:gd name="connsiteY81" fmla="*/ 336988 h 336988"/>
              <a:gd name="connsiteX82" fmla="*/ 195672 w 298823"/>
              <a:gd name="connsiteY82" fmla="*/ 336988 h 336988"/>
              <a:gd name="connsiteX83" fmla="*/ 189091 w 298823"/>
              <a:gd name="connsiteY83" fmla="*/ 331725 h 336988"/>
              <a:gd name="connsiteX84" fmla="*/ 170665 w 298823"/>
              <a:gd name="connsiteY84" fmla="*/ 286985 h 336988"/>
              <a:gd name="connsiteX85" fmla="*/ 139078 w 298823"/>
              <a:gd name="connsiteY85" fmla="*/ 269879 h 336988"/>
              <a:gd name="connsiteX86" fmla="*/ 71955 w 298823"/>
              <a:gd name="connsiteY86" fmla="*/ 229087 h 336988"/>
              <a:gd name="connsiteX87" fmla="*/ 58794 w 298823"/>
              <a:gd name="connsiteY87" fmla="*/ 211980 h 336988"/>
              <a:gd name="connsiteX88" fmla="*/ 61426 w 298823"/>
              <a:gd name="connsiteY88" fmla="*/ 189610 h 336988"/>
              <a:gd name="connsiteX89" fmla="*/ 79852 w 298823"/>
              <a:gd name="connsiteY89" fmla="*/ 176452 h 336988"/>
              <a:gd name="connsiteX90" fmla="*/ 90381 w 298823"/>
              <a:gd name="connsiteY90" fmla="*/ 176452 h 336988"/>
              <a:gd name="connsiteX91" fmla="*/ 71955 w 298823"/>
              <a:gd name="connsiteY91" fmla="*/ 127764 h 336988"/>
              <a:gd name="connsiteX92" fmla="*/ 70639 w 298823"/>
              <a:gd name="connsiteY92" fmla="*/ 127764 h 336988"/>
              <a:gd name="connsiteX93" fmla="*/ 64058 w 298823"/>
              <a:gd name="connsiteY93" fmla="*/ 129080 h 336988"/>
              <a:gd name="connsiteX94" fmla="*/ 39052 w 298823"/>
              <a:gd name="connsiteY94" fmla="*/ 123817 h 336988"/>
              <a:gd name="connsiteX95" fmla="*/ 4832 w 298823"/>
              <a:gd name="connsiteY95" fmla="*/ 39600 h 336988"/>
              <a:gd name="connsiteX96" fmla="*/ 64058 w 298823"/>
              <a:gd name="connsiteY96" fmla="*/ 0 h 33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98823" h="336988">
                <a:moveTo>
                  <a:pt x="83998" y="191940"/>
                </a:moveTo>
                <a:cubicBezTo>
                  <a:pt x="80426" y="192912"/>
                  <a:pt x="77179" y="195178"/>
                  <a:pt x="75231" y="198416"/>
                </a:cubicBezTo>
                <a:cubicBezTo>
                  <a:pt x="72633" y="201006"/>
                  <a:pt x="72633" y="204891"/>
                  <a:pt x="73932" y="208776"/>
                </a:cubicBezTo>
                <a:cubicBezTo>
                  <a:pt x="73932" y="212662"/>
                  <a:pt x="76530" y="215252"/>
                  <a:pt x="80426" y="217842"/>
                </a:cubicBezTo>
                <a:lnTo>
                  <a:pt x="115496" y="238563"/>
                </a:lnTo>
                <a:cubicBezTo>
                  <a:pt x="115496" y="237268"/>
                  <a:pt x="114197" y="235973"/>
                  <a:pt x="114197" y="233383"/>
                </a:cubicBezTo>
                <a:cubicBezTo>
                  <a:pt x="114197" y="233383"/>
                  <a:pt x="114197" y="233383"/>
                  <a:pt x="98611" y="195826"/>
                </a:cubicBezTo>
                <a:cubicBezTo>
                  <a:pt x="98611" y="195826"/>
                  <a:pt x="98611" y="195826"/>
                  <a:pt x="94714" y="193235"/>
                </a:cubicBezTo>
                <a:cubicBezTo>
                  <a:pt x="91467" y="191293"/>
                  <a:pt x="87570" y="190969"/>
                  <a:pt x="83998" y="191940"/>
                </a:cubicBezTo>
                <a:close/>
                <a:moveTo>
                  <a:pt x="73603" y="53869"/>
                </a:moveTo>
                <a:cubicBezTo>
                  <a:pt x="65732" y="56499"/>
                  <a:pt x="63108" y="64390"/>
                  <a:pt x="65732" y="70965"/>
                </a:cubicBezTo>
                <a:cubicBezTo>
                  <a:pt x="65732" y="70965"/>
                  <a:pt x="65732" y="70965"/>
                  <a:pt x="127388" y="227467"/>
                </a:cubicBezTo>
                <a:cubicBezTo>
                  <a:pt x="136570" y="251139"/>
                  <a:pt x="154936" y="266921"/>
                  <a:pt x="178549" y="274812"/>
                </a:cubicBezTo>
                <a:cubicBezTo>
                  <a:pt x="181173" y="274812"/>
                  <a:pt x="182484" y="276127"/>
                  <a:pt x="183796" y="278757"/>
                </a:cubicBezTo>
                <a:cubicBezTo>
                  <a:pt x="183796" y="278757"/>
                  <a:pt x="183796" y="278757"/>
                  <a:pt x="199538" y="319526"/>
                </a:cubicBezTo>
                <a:lnTo>
                  <a:pt x="282183" y="286648"/>
                </a:lnTo>
                <a:cubicBezTo>
                  <a:pt x="282183" y="286648"/>
                  <a:pt x="282183" y="286648"/>
                  <a:pt x="266441" y="245879"/>
                </a:cubicBezTo>
                <a:cubicBezTo>
                  <a:pt x="265129" y="243248"/>
                  <a:pt x="265129" y="241933"/>
                  <a:pt x="266441" y="239303"/>
                </a:cubicBezTo>
                <a:cubicBezTo>
                  <a:pt x="279559" y="218261"/>
                  <a:pt x="280871" y="193273"/>
                  <a:pt x="271689" y="170916"/>
                </a:cubicBezTo>
                <a:cubicBezTo>
                  <a:pt x="271689" y="170916"/>
                  <a:pt x="271689" y="170916"/>
                  <a:pt x="244140" y="99898"/>
                </a:cubicBezTo>
                <a:cubicBezTo>
                  <a:pt x="241517" y="92008"/>
                  <a:pt x="233646" y="89377"/>
                  <a:pt x="225775" y="92008"/>
                </a:cubicBezTo>
                <a:cubicBezTo>
                  <a:pt x="219215" y="94638"/>
                  <a:pt x="215280" y="102529"/>
                  <a:pt x="217904" y="110419"/>
                </a:cubicBezTo>
                <a:cubicBezTo>
                  <a:pt x="217904" y="110419"/>
                  <a:pt x="217904" y="110419"/>
                  <a:pt x="229710" y="138037"/>
                </a:cubicBezTo>
                <a:cubicBezTo>
                  <a:pt x="231022" y="141983"/>
                  <a:pt x="228398" y="145928"/>
                  <a:pt x="225775" y="147243"/>
                </a:cubicBezTo>
                <a:cubicBezTo>
                  <a:pt x="221839" y="149874"/>
                  <a:pt x="217904" y="147243"/>
                  <a:pt x="215280" y="143298"/>
                </a:cubicBezTo>
                <a:cubicBezTo>
                  <a:pt x="215280" y="143298"/>
                  <a:pt x="215280" y="143298"/>
                  <a:pt x="204785" y="115680"/>
                </a:cubicBezTo>
                <a:cubicBezTo>
                  <a:pt x="204785" y="114365"/>
                  <a:pt x="204785" y="114365"/>
                  <a:pt x="203474" y="113050"/>
                </a:cubicBezTo>
                <a:cubicBezTo>
                  <a:pt x="203474" y="113050"/>
                  <a:pt x="203474" y="113050"/>
                  <a:pt x="200850" y="105159"/>
                </a:cubicBezTo>
                <a:cubicBezTo>
                  <a:pt x="199538" y="102529"/>
                  <a:pt x="196914" y="99898"/>
                  <a:pt x="192979" y="98583"/>
                </a:cubicBezTo>
                <a:cubicBezTo>
                  <a:pt x="190355" y="95953"/>
                  <a:pt x="186420" y="95953"/>
                  <a:pt x="182484" y="97268"/>
                </a:cubicBezTo>
                <a:cubicBezTo>
                  <a:pt x="178549" y="98583"/>
                  <a:pt x="175925" y="101213"/>
                  <a:pt x="174613" y="105159"/>
                </a:cubicBezTo>
                <a:cubicBezTo>
                  <a:pt x="173302" y="109104"/>
                  <a:pt x="173302" y="113050"/>
                  <a:pt x="174613" y="115680"/>
                </a:cubicBezTo>
                <a:cubicBezTo>
                  <a:pt x="174613" y="115680"/>
                  <a:pt x="174613" y="115680"/>
                  <a:pt x="190355" y="155134"/>
                </a:cubicBezTo>
                <a:cubicBezTo>
                  <a:pt x="191667" y="159080"/>
                  <a:pt x="190355" y="163025"/>
                  <a:pt x="186420" y="164340"/>
                </a:cubicBezTo>
                <a:cubicBezTo>
                  <a:pt x="182484" y="165655"/>
                  <a:pt x="178549" y="164340"/>
                  <a:pt x="177237" y="160395"/>
                </a:cubicBezTo>
                <a:cubicBezTo>
                  <a:pt x="177237" y="160395"/>
                  <a:pt x="177237" y="160395"/>
                  <a:pt x="157560" y="111735"/>
                </a:cubicBezTo>
                <a:cubicBezTo>
                  <a:pt x="156248" y="107789"/>
                  <a:pt x="153624" y="105159"/>
                  <a:pt x="149689" y="103844"/>
                </a:cubicBezTo>
                <a:cubicBezTo>
                  <a:pt x="147065" y="102529"/>
                  <a:pt x="143130" y="102529"/>
                  <a:pt x="139194" y="103844"/>
                </a:cubicBezTo>
                <a:cubicBezTo>
                  <a:pt x="132635" y="106474"/>
                  <a:pt x="128699" y="114365"/>
                  <a:pt x="131323" y="122256"/>
                </a:cubicBezTo>
                <a:cubicBezTo>
                  <a:pt x="131323" y="122256"/>
                  <a:pt x="131323" y="122256"/>
                  <a:pt x="149689" y="169601"/>
                </a:cubicBezTo>
                <a:cubicBezTo>
                  <a:pt x="151000" y="173546"/>
                  <a:pt x="149689" y="177491"/>
                  <a:pt x="145753" y="178807"/>
                </a:cubicBezTo>
                <a:cubicBezTo>
                  <a:pt x="141818" y="180122"/>
                  <a:pt x="137882" y="178807"/>
                  <a:pt x="136570" y="174861"/>
                </a:cubicBezTo>
                <a:cubicBezTo>
                  <a:pt x="136570" y="174861"/>
                  <a:pt x="136570" y="174861"/>
                  <a:pt x="118205" y="127516"/>
                </a:cubicBezTo>
                <a:cubicBezTo>
                  <a:pt x="118205" y="127516"/>
                  <a:pt x="118205" y="127516"/>
                  <a:pt x="91968" y="61759"/>
                </a:cubicBezTo>
                <a:cubicBezTo>
                  <a:pt x="90657" y="57814"/>
                  <a:pt x="88033" y="55184"/>
                  <a:pt x="84753" y="53869"/>
                </a:cubicBezTo>
                <a:cubicBezTo>
                  <a:pt x="81474" y="52554"/>
                  <a:pt x="77538" y="52554"/>
                  <a:pt x="73603" y="53869"/>
                </a:cubicBezTo>
                <a:close/>
                <a:moveTo>
                  <a:pt x="56758" y="49650"/>
                </a:moveTo>
                <a:cubicBezTo>
                  <a:pt x="54036" y="50903"/>
                  <a:pt x="51315" y="53410"/>
                  <a:pt x="49954" y="55917"/>
                </a:cubicBezTo>
                <a:cubicBezTo>
                  <a:pt x="47233" y="59677"/>
                  <a:pt x="47233" y="63437"/>
                  <a:pt x="48594" y="67197"/>
                </a:cubicBezTo>
                <a:cubicBezTo>
                  <a:pt x="48594" y="69703"/>
                  <a:pt x="49954" y="72210"/>
                  <a:pt x="51315" y="73463"/>
                </a:cubicBezTo>
                <a:cubicBezTo>
                  <a:pt x="48594" y="64690"/>
                  <a:pt x="51315" y="55917"/>
                  <a:pt x="56758" y="49650"/>
                </a:cubicBezTo>
                <a:close/>
                <a:moveTo>
                  <a:pt x="46241" y="18716"/>
                </a:moveTo>
                <a:cubicBezTo>
                  <a:pt x="34335" y="23476"/>
                  <a:pt x="24082" y="32668"/>
                  <a:pt x="18129" y="45142"/>
                </a:cubicBezTo>
                <a:cubicBezTo>
                  <a:pt x="7546" y="70092"/>
                  <a:pt x="19452" y="98981"/>
                  <a:pt x="44588" y="109486"/>
                </a:cubicBezTo>
                <a:cubicBezTo>
                  <a:pt x="52525" y="113425"/>
                  <a:pt x="59140" y="114738"/>
                  <a:pt x="67077" y="113425"/>
                </a:cubicBezTo>
                <a:cubicBezTo>
                  <a:pt x="67077" y="113425"/>
                  <a:pt x="67077" y="113425"/>
                  <a:pt x="59140" y="95041"/>
                </a:cubicBezTo>
                <a:cubicBezTo>
                  <a:pt x="55171" y="93728"/>
                  <a:pt x="52525" y="92415"/>
                  <a:pt x="48556" y="91102"/>
                </a:cubicBezTo>
                <a:cubicBezTo>
                  <a:pt x="41942" y="87163"/>
                  <a:pt x="36650" y="79284"/>
                  <a:pt x="34004" y="71405"/>
                </a:cubicBezTo>
                <a:cubicBezTo>
                  <a:pt x="31358" y="63526"/>
                  <a:pt x="32681" y="54335"/>
                  <a:pt x="37973" y="47768"/>
                </a:cubicBezTo>
                <a:cubicBezTo>
                  <a:pt x="47233" y="33324"/>
                  <a:pt x="65754" y="28072"/>
                  <a:pt x="81629" y="37263"/>
                </a:cubicBezTo>
                <a:cubicBezTo>
                  <a:pt x="81629" y="37263"/>
                  <a:pt x="82952" y="37263"/>
                  <a:pt x="84275" y="38577"/>
                </a:cubicBezTo>
                <a:cubicBezTo>
                  <a:pt x="93536" y="41203"/>
                  <a:pt x="101473" y="47768"/>
                  <a:pt x="105442" y="56961"/>
                </a:cubicBezTo>
                <a:cubicBezTo>
                  <a:pt x="105442" y="56961"/>
                  <a:pt x="105442" y="56961"/>
                  <a:pt x="113379" y="75345"/>
                </a:cubicBezTo>
                <a:cubicBezTo>
                  <a:pt x="118671" y="53021"/>
                  <a:pt x="106765" y="28072"/>
                  <a:pt x="84275" y="18880"/>
                </a:cubicBezTo>
                <a:cubicBezTo>
                  <a:pt x="71708" y="13627"/>
                  <a:pt x="58147" y="13956"/>
                  <a:pt x="46241" y="18716"/>
                </a:cubicBezTo>
                <a:close/>
                <a:moveTo>
                  <a:pt x="64058" y="0"/>
                </a:moveTo>
                <a:cubicBezTo>
                  <a:pt x="72366" y="42"/>
                  <a:pt x="80839" y="1769"/>
                  <a:pt x="89065" y="5387"/>
                </a:cubicBezTo>
                <a:cubicBezTo>
                  <a:pt x="121968" y="18546"/>
                  <a:pt x="137762" y="56707"/>
                  <a:pt x="123284" y="89604"/>
                </a:cubicBezTo>
                <a:cubicBezTo>
                  <a:pt x="121968" y="90920"/>
                  <a:pt x="121968" y="93551"/>
                  <a:pt x="120652" y="94867"/>
                </a:cubicBezTo>
                <a:cubicBezTo>
                  <a:pt x="120652" y="94867"/>
                  <a:pt x="120652" y="94867"/>
                  <a:pt x="121968" y="98815"/>
                </a:cubicBezTo>
                <a:cubicBezTo>
                  <a:pt x="124601" y="94867"/>
                  <a:pt x="128549" y="92236"/>
                  <a:pt x="133813" y="90920"/>
                </a:cubicBezTo>
                <a:cubicBezTo>
                  <a:pt x="140394" y="88288"/>
                  <a:pt x="148291" y="88288"/>
                  <a:pt x="156188" y="90920"/>
                </a:cubicBezTo>
                <a:cubicBezTo>
                  <a:pt x="158820" y="92236"/>
                  <a:pt x="161452" y="93551"/>
                  <a:pt x="164084" y="96183"/>
                </a:cubicBezTo>
                <a:cubicBezTo>
                  <a:pt x="166717" y="90920"/>
                  <a:pt x="171981" y="86972"/>
                  <a:pt x="177246" y="84340"/>
                </a:cubicBezTo>
                <a:cubicBezTo>
                  <a:pt x="187775" y="80393"/>
                  <a:pt x="199620" y="83024"/>
                  <a:pt x="207517" y="89604"/>
                </a:cubicBezTo>
                <a:cubicBezTo>
                  <a:pt x="210149" y="85656"/>
                  <a:pt x="215414" y="80393"/>
                  <a:pt x="220678" y="79077"/>
                </a:cubicBezTo>
                <a:cubicBezTo>
                  <a:pt x="235156" y="72497"/>
                  <a:pt x="252265" y="80393"/>
                  <a:pt x="257530" y="94867"/>
                </a:cubicBezTo>
                <a:cubicBezTo>
                  <a:pt x="257530" y="94867"/>
                  <a:pt x="257530" y="94867"/>
                  <a:pt x="286485" y="165925"/>
                </a:cubicBezTo>
                <a:cubicBezTo>
                  <a:pt x="295698" y="190926"/>
                  <a:pt x="294382" y="219875"/>
                  <a:pt x="281220" y="243561"/>
                </a:cubicBezTo>
                <a:cubicBezTo>
                  <a:pt x="281220" y="243561"/>
                  <a:pt x="281220" y="243561"/>
                  <a:pt x="298330" y="289617"/>
                </a:cubicBezTo>
                <a:cubicBezTo>
                  <a:pt x="299646" y="292249"/>
                  <a:pt x="298330" y="297512"/>
                  <a:pt x="294382" y="298828"/>
                </a:cubicBezTo>
                <a:cubicBezTo>
                  <a:pt x="294382" y="298828"/>
                  <a:pt x="294382" y="298828"/>
                  <a:pt x="198304" y="336988"/>
                </a:cubicBezTo>
                <a:cubicBezTo>
                  <a:pt x="196988" y="336988"/>
                  <a:pt x="196988" y="336988"/>
                  <a:pt x="195672" y="336988"/>
                </a:cubicBezTo>
                <a:cubicBezTo>
                  <a:pt x="193039" y="336988"/>
                  <a:pt x="190407" y="335672"/>
                  <a:pt x="189091" y="331725"/>
                </a:cubicBezTo>
                <a:cubicBezTo>
                  <a:pt x="189091" y="331725"/>
                  <a:pt x="189091" y="331725"/>
                  <a:pt x="170665" y="286985"/>
                </a:cubicBezTo>
                <a:cubicBezTo>
                  <a:pt x="158820" y="284353"/>
                  <a:pt x="148291" y="277774"/>
                  <a:pt x="139078" y="269879"/>
                </a:cubicBezTo>
                <a:cubicBezTo>
                  <a:pt x="139078" y="269879"/>
                  <a:pt x="139078" y="269879"/>
                  <a:pt x="71955" y="229087"/>
                </a:cubicBezTo>
                <a:cubicBezTo>
                  <a:pt x="65375" y="225139"/>
                  <a:pt x="60110" y="218560"/>
                  <a:pt x="58794" y="211980"/>
                </a:cubicBezTo>
                <a:cubicBezTo>
                  <a:pt x="57477" y="204085"/>
                  <a:pt x="57477" y="196190"/>
                  <a:pt x="61426" y="189610"/>
                </a:cubicBezTo>
                <a:cubicBezTo>
                  <a:pt x="65375" y="183031"/>
                  <a:pt x="71955" y="179083"/>
                  <a:pt x="79852" y="176452"/>
                </a:cubicBezTo>
                <a:cubicBezTo>
                  <a:pt x="83800" y="176452"/>
                  <a:pt x="87749" y="175136"/>
                  <a:pt x="90381" y="176452"/>
                </a:cubicBezTo>
                <a:cubicBezTo>
                  <a:pt x="90381" y="176452"/>
                  <a:pt x="90381" y="176452"/>
                  <a:pt x="71955" y="127764"/>
                </a:cubicBezTo>
                <a:cubicBezTo>
                  <a:pt x="71955" y="127764"/>
                  <a:pt x="70639" y="127764"/>
                  <a:pt x="70639" y="127764"/>
                </a:cubicBezTo>
                <a:cubicBezTo>
                  <a:pt x="68007" y="129080"/>
                  <a:pt x="66691" y="129080"/>
                  <a:pt x="64058" y="129080"/>
                </a:cubicBezTo>
                <a:cubicBezTo>
                  <a:pt x="56161" y="129080"/>
                  <a:pt x="46948" y="126448"/>
                  <a:pt x="39052" y="123817"/>
                </a:cubicBezTo>
                <a:cubicBezTo>
                  <a:pt x="6148" y="109342"/>
                  <a:pt x="-8329" y="71182"/>
                  <a:pt x="4832" y="39600"/>
                </a:cubicBezTo>
                <a:cubicBezTo>
                  <a:pt x="15690" y="14928"/>
                  <a:pt x="39134" y="-123"/>
                  <a:pt x="64058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0C247D5-8A31-4EBE-A51B-690981888E6D}"/>
              </a:ext>
            </a:extLst>
          </p:cNvPr>
          <p:cNvCxnSpPr>
            <a:cxnSpLocks/>
          </p:cNvCxnSpPr>
          <p:nvPr/>
        </p:nvCxnSpPr>
        <p:spPr>
          <a:xfrm>
            <a:off x="7773071" y="1619974"/>
            <a:ext cx="0" cy="4318000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78F8FE3-EEDF-40A7-8662-C9A505573A1B}"/>
              </a:ext>
            </a:extLst>
          </p:cNvPr>
          <p:cNvGrpSpPr/>
          <p:nvPr/>
        </p:nvGrpSpPr>
        <p:grpSpPr>
          <a:xfrm>
            <a:off x="8055483" y="1661703"/>
            <a:ext cx="663438" cy="665429"/>
            <a:chOff x="304173" y="1701800"/>
            <a:chExt cx="908182" cy="9081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C6A558F-FE0F-4C62-91A7-E2B3C6312879}"/>
                </a:ext>
              </a:extLst>
            </p:cNvPr>
            <p:cNvSpPr/>
            <p:nvPr/>
          </p:nvSpPr>
          <p:spPr>
            <a:xfrm>
              <a:off x="30417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0" name="statistics-on-laptop_82095">
              <a:extLst>
                <a:ext uri="{FF2B5EF4-FFF2-40B4-BE49-F238E27FC236}">
                  <a16:creationId xmlns:a16="http://schemas.microsoft.com/office/drawing/2014/main" id="{777A449B-B538-4B6B-ABDA-CEA8172700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2289" y="1899707"/>
              <a:ext cx="451947" cy="512368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菱形 37">
            <a:extLst>
              <a:ext uri="{FF2B5EF4-FFF2-40B4-BE49-F238E27FC236}">
                <a16:creationId xmlns:a16="http://schemas.microsoft.com/office/drawing/2014/main" id="{18B7823F-ACA1-4781-BD6B-4A5ED8CBA5C0}"/>
              </a:ext>
            </a:extLst>
          </p:cNvPr>
          <p:cNvSpPr/>
          <p:nvPr/>
        </p:nvSpPr>
        <p:spPr>
          <a:xfrm>
            <a:off x="7982710" y="1578099"/>
            <a:ext cx="808982" cy="832636"/>
          </a:xfrm>
          <a:prstGeom prst="diamond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FEC102-2BDC-47D8-B0C0-9673DA13B199}"/>
              </a:ext>
            </a:extLst>
          </p:cNvPr>
          <p:cNvSpPr/>
          <p:nvPr/>
        </p:nvSpPr>
        <p:spPr>
          <a:xfrm>
            <a:off x="8718920" y="1745759"/>
            <a:ext cx="1650976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技术特色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E5BAD93-512F-4B32-9058-EBEBA2B3EF1A}"/>
              </a:ext>
            </a:extLst>
          </p:cNvPr>
          <p:cNvSpPr/>
          <p:nvPr/>
        </p:nvSpPr>
        <p:spPr>
          <a:xfrm>
            <a:off x="7892885" y="2555742"/>
            <a:ext cx="3786900" cy="357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①整体采用</a:t>
            </a:r>
            <a:r>
              <a:rPr lang="en-US" altLang="zh-CN" sz="1700" b="1" dirty="0"/>
              <a:t>Restful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风格进行数据传输，减少系统数据传输负担。</a:t>
            </a:r>
            <a:endParaRPr lang="en-US" altLang="zh-CN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②前端采用</a:t>
            </a:r>
            <a:r>
              <a:rPr lang="en-US" altLang="zh-CN" sz="1700" b="1" dirty="0"/>
              <a:t>Vue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技术，并使用</a:t>
            </a:r>
            <a:r>
              <a:rPr lang="en-US" altLang="zh-CN" sz="1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Axios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动态生成网页界面。</a:t>
            </a:r>
            <a:endParaRPr lang="en-US" altLang="zh-CN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③使用</a:t>
            </a:r>
            <a:r>
              <a:rPr lang="en-US" altLang="zh-CN" sz="1700" b="1" dirty="0" err="1"/>
              <a:t>Echarts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进行数据可视化，具有良好的交互性。</a:t>
            </a:r>
            <a:endParaRPr lang="en-US" altLang="zh-CN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④后端使用</a:t>
            </a:r>
            <a:r>
              <a:rPr lang="en-US" altLang="zh-CN" sz="1700" b="1" dirty="0"/>
              <a:t>Django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，具有优秀的</a:t>
            </a:r>
            <a:r>
              <a:rPr lang="en-US" altLang="zh-CN" sz="1700" b="1" dirty="0"/>
              <a:t>ORM</a:t>
            </a:r>
            <a:r>
              <a:rPr lang="zh-CN" altLang="en-US" sz="1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框架，与数据库进行交互，同时也能与机器学习模型进行无缝衔接。</a:t>
            </a:r>
          </a:p>
        </p:txBody>
      </p:sp>
    </p:spTree>
    <p:extLst>
      <p:ext uri="{BB962C8B-B14F-4D97-AF65-F5344CB8AC3E}">
        <p14:creationId xmlns:p14="http://schemas.microsoft.com/office/powerpoint/2010/main" val="7569396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2B3C29-3BA5-4142-B886-C894151C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1" y="3187002"/>
            <a:ext cx="4374669" cy="2375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77825B-AEB0-49DC-8338-28477C380188}"/>
              </a:ext>
            </a:extLst>
          </p:cNvPr>
          <p:cNvSpPr txBox="1"/>
          <p:nvPr/>
        </p:nvSpPr>
        <p:spPr>
          <a:xfrm>
            <a:off x="793991" y="1544128"/>
            <a:ext cx="3706405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精简的团队架构。团队成员有长期合作经验，技术扎实，内部分工明确，能够形成良好的沟通与反馈。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F350C-DA85-4577-8CEB-0338ED592960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商业考量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组织结构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76F68D-2456-4E79-B132-9929020B5F8F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05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49EECD-D7FC-43D7-A4D2-163295E9DC96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2A123DD-7C46-4EDA-8090-C636144A4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64974"/>
              </p:ext>
            </p:extLst>
          </p:nvPr>
        </p:nvGraphicFramePr>
        <p:xfrm>
          <a:off x="5693462" y="115392"/>
          <a:ext cx="5917885" cy="631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45">
                  <a:extLst>
                    <a:ext uri="{9D8B030D-6E8A-4147-A177-3AD203B41FA5}">
                      <a16:colId xmlns:a16="http://schemas.microsoft.com/office/drawing/2014/main" val="1439692614"/>
                    </a:ext>
                  </a:extLst>
                </a:gridCol>
                <a:gridCol w="4734840">
                  <a:extLst>
                    <a:ext uri="{9D8B030D-6E8A-4147-A177-3AD203B41FA5}">
                      <a16:colId xmlns:a16="http://schemas.microsoft.com/office/drawing/2014/main" val="362437160"/>
                    </a:ext>
                  </a:extLst>
                </a:gridCol>
              </a:tblGrid>
              <a:tr h="597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角色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团队职责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274718"/>
                  </a:ext>
                </a:extLst>
              </a:tr>
              <a:tr h="1417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小鲍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项目经理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、制定项目规划，确定项目整体方案和框架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、前端开发、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设计、服务器管理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、前端技术方案标准制定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、制定用户使用手册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101692"/>
                  </a:ext>
                </a:extLst>
              </a:tr>
              <a:tr h="11396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小程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技术经理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、后端技术方案可行性、先进性以及标准的制定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、后端开发、数据库维护、服务器管理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、网页测试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8350"/>
                  </a:ext>
                </a:extLst>
              </a:tr>
              <a:tr h="12031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小陈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产品经理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、提炼项目需求与亮点，项目方案撰写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、算法设计及算法、业务部分文档撰写负责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、项目推广</a:t>
                      </a:r>
                      <a:endParaRPr lang="en-US" altLang="zh-C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240434"/>
                  </a:ext>
                </a:extLst>
              </a:tr>
              <a:tr h="952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小陆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项目经理助理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、负责维护客户关系，持续于用户沟通需求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、协助商业方案制定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、协助项目经理进行项目规划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、负责项目对外公关、宣传工作</a:t>
                      </a:r>
                      <a:endParaRPr lang="en-US" altLang="zh-CN" sz="14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、一定的技术支持</a:t>
                      </a:r>
                      <a:endParaRPr lang="en-US" altLang="zh-C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190684"/>
                  </a:ext>
                </a:extLst>
              </a:tr>
              <a:tr h="10071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小阳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项目经理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助理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zh-C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65432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EE20E8-53DC-4E69-83FA-CDE1EB57E7A1}"/>
              </a:ext>
            </a:extLst>
          </p:cNvPr>
          <p:cNvCxnSpPr>
            <a:cxnSpLocks/>
          </p:cNvCxnSpPr>
          <p:nvPr/>
        </p:nvCxnSpPr>
        <p:spPr>
          <a:xfrm>
            <a:off x="5259741" y="115392"/>
            <a:ext cx="22472" cy="6525553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9653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1F7E4CA-13D7-4A2C-8562-01FBAB0AFCC0}"/>
              </a:ext>
            </a:extLst>
          </p:cNvPr>
          <p:cNvGrpSpPr/>
          <p:nvPr/>
        </p:nvGrpSpPr>
        <p:grpSpPr>
          <a:xfrm>
            <a:off x="1011066" y="2191936"/>
            <a:ext cx="3735754" cy="1939394"/>
            <a:chOff x="198937" y="585933"/>
            <a:chExt cx="3735754" cy="925821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1E4D590-A69F-4B6D-ABAF-E2AC078DCC94}"/>
                </a:ext>
              </a:extLst>
            </p:cNvPr>
            <p:cNvCxnSpPr>
              <a:cxnSpLocks/>
            </p:cNvCxnSpPr>
            <p:nvPr/>
          </p:nvCxnSpPr>
          <p:spPr>
            <a:xfrm>
              <a:off x="198937" y="585933"/>
              <a:ext cx="3735754" cy="0"/>
            </a:xfrm>
            <a:prstGeom prst="line">
              <a:avLst/>
            </a:prstGeom>
            <a:ln w="381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BB3A4FA-E066-4785-B96F-7D8C0C942ABD}"/>
                </a:ext>
              </a:extLst>
            </p:cNvPr>
            <p:cNvCxnSpPr>
              <a:cxnSpLocks/>
            </p:cNvCxnSpPr>
            <p:nvPr/>
          </p:nvCxnSpPr>
          <p:spPr>
            <a:xfrm>
              <a:off x="198937" y="1511754"/>
              <a:ext cx="3735754" cy="0"/>
            </a:xfrm>
            <a:prstGeom prst="line">
              <a:avLst/>
            </a:prstGeom>
            <a:ln w="381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741296D-0C08-427D-93F9-D510733E220E}"/>
                </a:ext>
              </a:extLst>
            </p:cNvPr>
            <p:cNvSpPr txBox="1"/>
            <p:nvPr/>
          </p:nvSpPr>
          <p:spPr>
            <a:xfrm>
              <a:off x="783485" y="589554"/>
              <a:ext cx="2661306" cy="871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b="1" dirty="0">
                  <a:solidFill>
                    <a:schemeClr val="tx2">
                      <a:lumMod val="50000"/>
                    </a:schemeClr>
                  </a:solidFill>
                </a:rPr>
                <a:t>目录   </a:t>
              </a:r>
              <a:endParaRPr lang="en-US" altLang="zh-CN" sz="4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solidFill>
                    <a:schemeClr val="tx2">
                      <a:lumMod val="50000"/>
                    </a:schemeClr>
                  </a:solidFill>
                </a:rPr>
                <a:t>CONTENT</a:t>
              </a:r>
              <a:endParaRPr lang="zh-CN" altLang="en-US" sz="4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9DDA4859-BC2B-4FF7-A95D-BE72A5CCB8B6}"/>
              </a:ext>
            </a:extLst>
          </p:cNvPr>
          <p:cNvSpPr/>
          <p:nvPr/>
        </p:nvSpPr>
        <p:spPr>
          <a:xfrm>
            <a:off x="5303780" y="670704"/>
            <a:ext cx="777100" cy="7029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60E140-FFD0-4104-A75E-00E6E31FB159}"/>
              </a:ext>
            </a:extLst>
          </p:cNvPr>
          <p:cNvSpPr txBox="1"/>
          <p:nvPr/>
        </p:nvSpPr>
        <p:spPr>
          <a:xfrm>
            <a:off x="6454441" y="755407"/>
            <a:ext cx="1817581" cy="533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项目背景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D6C02D-234B-4C6A-A6E1-E011D2C520B0}"/>
              </a:ext>
            </a:extLst>
          </p:cNvPr>
          <p:cNvSpPr/>
          <p:nvPr/>
        </p:nvSpPr>
        <p:spPr>
          <a:xfrm>
            <a:off x="8433603" y="890347"/>
            <a:ext cx="2197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PROJECT	DESIGN	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F5FDED-7DB2-4577-9431-146E4744A0B4}"/>
              </a:ext>
            </a:extLst>
          </p:cNvPr>
          <p:cNvSpPr/>
          <p:nvPr/>
        </p:nvSpPr>
        <p:spPr>
          <a:xfrm>
            <a:off x="5301945" y="1715471"/>
            <a:ext cx="777100" cy="7029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D284B-E33E-4423-9727-5B320253512A}"/>
              </a:ext>
            </a:extLst>
          </p:cNvPr>
          <p:cNvSpPr txBox="1"/>
          <p:nvPr/>
        </p:nvSpPr>
        <p:spPr>
          <a:xfrm>
            <a:off x="6452606" y="18001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方案设计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9E54B1-6BB8-43DC-88F9-1DD50A33CBFF}"/>
              </a:ext>
            </a:extLst>
          </p:cNvPr>
          <p:cNvSpPr/>
          <p:nvPr/>
        </p:nvSpPr>
        <p:spPr>
          <a:xfrm>
            <a:off x="8431768" y="1935114"/>
            <a:ext cx="2197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SOLUTION DESIGH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E2F242F-17BB-41B7-9A35-42017EF8356F}"/>
              </a:ext>
            </a:extLst>
          </p:cNvPr>
          <p:cNvSpPr/>
          <p:nvPr/>
        </p:nvSpPr>
        <p:spPr>
          <a:xfrm>
            <a:off x="5301942" y="2817158"/>
            <a:ext cx="777100" cy="7029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4CDA4-D8B6-490F-9EBA-A3603806A6D1}"/>
              </a:ext>
            </a:extLst>
          </p:cNvPr>
          <p:cNvSpPr txBox="1"/>
          <p:nvPr/>
        </p:nvSpPr>
        <p:spPr>
          <a:xfrm>
            <a:off x="6452603" y="29018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成果展示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BE4C55-25CB-42F2-9C61-9D40C3DA2E11}"/>
              </a:ext>
            </a:extLst>
          </p:cNvPr>
          <p:cNvSpPr/>
          <p:nvPr/>
        </p:nvSpPr>
        <p:spPr>
          <a:xfrm>
            <a:off x="8445009" y="3056997"/>
            <a:ext cx="2197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ACHIEVEMENT SHOW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C40924E-8D52-4363-8A22-F64CD0C364A7}"/>
              </a:ext>
            </a:extLst>
          </p:cNvPr>
          <p:cNvSpPr/>
          <p:nvPr/>
        </p:nvSpPr>
        <p:spPr>
          <a:xfrm>
            <a:off x="5300105" y="3983110"/>
            <a:ext cx="777100" cy="7029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982B37-0958-44E4-BC3F-D2073A8B422D}"/>
              </a:ext>
            </a:extLst>
          </p:cNvPr>
          <p:cNvSpPr txBox="1"/>
          <p:nvPr/>
        </p:nvSpPr>
        <p:spPr>
          <a:xfrm>
            <a:off x="6450766" y="40678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创新优势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8D3D79-6FB3-4112-82AA-9B26939B0D82}"/>
              </a:ext>
            </a:extLst>
          </p:cNvPr>
          <p:cNvSpPr/>
          <p:nvPr/>
        </p:nvSpPr>
        <p:spPr>
          <a:xfrm>
            <a:off x="8405869" y="4226626"/>
            <a:ext cx="2717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等线" panose="02010600030101010101" pitchFamily="2" charset="-122"/>
              </a:rPr>
              <a:t>INNVOVATION ADVANTAGES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4BDFE99-2410-40D8-B82A-84745EE6BACF}"/>
              </a:ext>
            </a:extLst>
          </p:cNvPr>
          <p:cNvSpPr/>
          <p:nvPr/>
        </p:nvSpPr>
        <p:spPr>
          <a:xfrm>
            <a:off x="5311121" y="5128866"/>
            <a:ext cx="777100" cy="7029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05</a:t>
            </a:r>
            <a:endParaRPr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4FF253-3987-482D-BF4B-258ACBE8088B}"/>
              </a:ext>
            </a:extLst>
          </p:cNvPr>
          <p:cNvSpPr txBox="1"/>
          <p:nvPr/>
        </p:nvSpPr>
        <p:spPr>
          <a:xfrm>
            <a:off x="6461782" y="52135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商业考量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884043-5064-49DF-BDCF-1FDF1F62BCB9}"/>
              </a:ext>
            </a:extLst>
          </p:cNvPr>
          <p:cNvSpPr/>
          <p:nvPr/>
        </p:nvSpPr>
        <p:spPr>
          <a:xfrm>
            <a:off x="8389924" y="5370543"/>
            <a:ext cx="2858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BUSINESS CONSIDERATIONS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7365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73F350C-DA85-4577-8CEB-0338ED592960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商业考量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业务模式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76F68D-2456-4E79-B132-9929020B5F8F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05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49EECD-D7FC-43D7-A4D2-163295E9DC96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5A40727A-B684-4DDC-80A4-049F948BE353}"/>
              </a:ext>
            </a:extLst>
          </p:cNvPr>
          <p:cNvGrpSpPr/>
          <p:nvPr/>
        </p:nvGrpSpPr>
        <p:grpSpPr>
          <a:xfrm>
            <a:off x="2419011" y="3999047"/>
            <a:ext cx="485157" cy="486204"/>
            <a:chOff x="2495600" y="3102417"/>
            <a:chExt cx="646764" cy="648072"/>
          </a:xfrm>
        </p:grpSpPr>
        <p:grpSp>
          <p:nvGrpSpPr>
            <p:cNvPr id="12" name="组合 79">
              <a:extLst>
                <a:ext uri="{FF2B5EF4-FFF2-40B4-BE49-F238E27FC236}">
                  <a16:creationId xmlns:a16="http://schemas.microsoft.com/office/drawing/2014/main" id="{BB7270EF-4A43-474A-8A2F-E0E4929C74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16" name="任意多边形 82">
                <a:extLst>
                  <a:ext uri="{FF2B5EF4-FFF2-40B4-BE49-F238E27FC236}">
                    <a16:creationId xmlns:a16="http://schemas.microsoft.com/office/drawing/2014/main" id="{4D36530F-F43F-458B-9F4B-DA68B1A3662F}"/>
                  </a:ext>
                </a:extLst>
              </p:cNvPr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17" name="任意多边形 83">
                <a:extLst>
                  <a:ext uri="{FF2B5EF4-FFF2-40B4-BE49-F238E27FC236}">
                    <a16:creationId xmlns:a16="http://schemas.microsoft.com/office/drawing/2014/main" id="{8CC37DA8-F956-4505-8B94-C9D1AE72BAD9}"/>
                  </a:ext>
                </a:extLst>
              </p:cNvPr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A41EBE43-F828-4B23-A0CA-1B449B507350}"/>
                </a:ext>
              </a:extLst>
            </p:cNvPr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33" name="Teardrop 26">
            <a:extLst>
              <a:ext uri="{FF2B5EF4-FFF2-40B4-BE49-F238E27FC236}">
                <a16:creationId xmlns:a16="http://schemas.microsoft.com/office/drawing/2014/main" id="{BD9C04FB-81C7-4AC6-9FB8-E174B285FE12}"/>
              </a:ext>
            </a:extLst>
          </p:cNvPr>
          <p:cNvSpPr/>
          <p:nvPr/>
        </p:nvSpPr>
        <p:spPr>
          <a:xfrm rot="8228570">
            <a:off x="2261213" y="2823593"/>
            <a:ext cx="854800" cy="883055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vi-VN"/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A40A87C5-651E-4D6E-9D89-09BE4EEBEF9A}"/>
              </a:ext>
            </a:extLst>
          </p:cNvPr>
          <p:cNvSpPr txBox="1"/>
          <p:nvPr/>
        </p:nvSpPr>
        <p:spPr>
          <a:xfrm>
            <a:off x="2282452" y="3107341"/>
            <a:ext cx="831015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Step 1</a:t>
            </a:r>
            <a:endParaRPr lang="vi-VN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98CC83D5-9C79-4BBE-A31C-14B1688198CC}"/>
              </a:ext>
            </a:extLst>
          </p:cNvPr>
          <p:cNvSpPr txBox="1"/>
          <p:nvPr/>
        </p:nvSpPr>
        <p:spPr>
          <a:xfrm>
            <a:off x="2031714" y="4705518"/>
            <a:ext cx="1259749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捕捉机会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FCB8E4EE-E068-4541-A57F-F6505A08D8A0}"/>
              </a:ext>
            </a:extLst>
          </p:cNvPr>
          <p:cNvSpPr txBox="1">
            <a:spLocks/>
          </p:cNvSpPr>
          <p:nvPr/>
        </p:nvSpPr>
        <p:spPr>
          <a:xfrm>
            <a:off x="1505196" y="5344323"/>
            <a:ext cx="2188675" cy="547428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微小企业数据的多元化，人工处理劳动成本、出错率高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9" name="Group 1">
            <a:extLst>
              <a:ext uri="{FF2B5EF4-FFF2-40B4-BE49-F238E27FC236}">
                <a16:creationId xmlns:a16="http://schemas.microsoft.com/office/drawing/2014/main" id="{0421AC8E-9F34-473A-BF9D-591C4042B2B8}"/>
              </a:ext>
            </a:extLst>
          </p:cNvPr>
          <p:cNvGrpSpPr/>
          <p:nvPr/>
        </p:nvGrpSpPr>
        <p:grpSpPr>
          <a:xfrm>
            <a:off x="1551378" y="4082473"/>
            <a:ext cx="9818586" cy="2103320"/>
            <a:chOff x="479425" y="4624915"/>
            <a:chExt cx="11233150" cy="1455026"/>
          </a:xfrm>
          <a:solidFill>
            <a:srgbClr val="0070C0"/>
          </a:solidFill>
        </p:grpSpPr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6545D5A-92F3-41DB-8078-61C7F4FA9EC4}"/>
                </a:ext>
              </a:extLst>
            </p:cNvPr>
            <p:cNvSpPr/>
            <p:nvPr/>
          </p:nvSpPr>
          <p:spPr>
            <a:xfrm>
              <a:off x="479425" y="6017780"/>
              <a:ext cx="2583248" cy="62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id="{D4438D75-8662-42BD-9EDA-214D86993431}"/>
                </a:ext>
              </a:extLst>
            </p:cNvPr>
            <p:cNvSpPr/>
            <p:nvPr/>
          </p:nvSpPr>
          <p:spPr>
            <a:xfrm rot="16200000">
              <a:off x="2785458" y="5763554"/>
              <a:ext cx="58705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156D64F0-F23B-4D1B-B2CF-934C3182DFE8}"/>
                </a:ext>
              </a:extLst>
            </p:cNvPr>
            <p:cNvSpPr/>
            <p:nvPr/>
          </p:nvSpPr>
          <p:spPr>
            <a:xfrm>
              <a:off x="3101844" y="5492472"/>
              <a:ext cx="2994156" cy="731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8304CF89-33F8-4F94-A9D1-A3B375D3C993}"/>
                </a:ext>
              </a:extLst>
            </p:cNvPr>
            <p:cNvSpPr/>
            <p:nvPr/>
          </p:nvSpPr>
          <p:spPr>
            <a:xfrm rot="16200000">
              <a:off x="5811478" y="5248249"/>
              <a:ext cx="587468" cy="47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32EEEE6C-140F-4DB4-AEDA-03E1907BF820}"/>
                </a:ext>
              </a:extLst>
            </p:cNvPr>
            <p:cNvSpPr/>
            <p:nvPr/>
          </p:nvSpPr>
          <p:spPr>
            <a:xfrm>
              <a:off x="6096000" y="4980281"/>
              <a:ext cx="2994156" cy="731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 53">
              <a:extLst>
                <a:ext uri="{FF2B5EF4-FFF2-40B4-BE49-F238E27FC236}">
                  <a16:creationId xmlns:a16="http://schemas.microsoft.com/office/drawing/2014/main" id="{98088745-FFD8-4A4A-82E1-91FE34DD5B02}"/>
                </a:ext>
              </a:extLst>
            </p:cNvPr>
            <p:cNvSpPr/>
            <p:nvPr/>
          </p:nvSpPr>
          <p:spPr>
            <a:xfrm rot="16200000">
              <a:off x="8864661" y="4818972"/>
              <a:ext cx="41305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 54">
              <a:extLst>
                <a:ext uri="{FF2B5EF4-FFF2-40B4-BE49-F238E27FC236}">
                  <a16:creationId xmlns:a16="http://schemas.microsoft.com/office/drawing/2014/main" id="{765D5722-15EB-44B2-8577-FB554998B48F}"/>
                </a:ext>
              </a:extLst>
            </p:cNvPr>
            <p:cNvSpPr/>
            <p:nvPr/>
          </p:nvSpPr>
          <p:spPr>
            <a:xfrm>
              <a:off x="9048328" y="4624915"/>
              <a:ext cx="2664247" cy="583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7" name="Group 6">
            <a:extLst>
              <a:ext uri="{FF2B5EF4-FFF2-40B4-BE49-F238E27FC236}">
                <a16:creationId xmlns:a16="http://schemas.microsoft.com/office/drawing/2014/main" id="{DD6E3219-058B-4CE2-81EE-FBFFCD10F331}"/>
              </a:ext>
            </a:extLst>
          </p:cNvPr>
          <p:cNvGrpSpPr/>
          <p:nvPr/>
        </p:nvGrpSpPr>
        <p:grpSpPr>
          <a:xfrm>
            <a:off x="4781211" y="3027497"/>
            <a:ext cx="485157" cy="486204"/>
            <a:chOff x="2495600" y="3102417"/>
            <a:chExt cx="646764" cy="648072"/>
          </a:xfrm>
        </p:grpSpPr>
        <p:grpSp>
          <p:nvGrpSpPr>
            <p:cNvPr id="68" name="组合 79">
              <a:extLst>
                <a:ext uri="{FF2B5EF4-FFF2-40B4-BE49-F238E27FC236}">
                  <a16:creationId xmlns:a16="http://schemas.microsoft.com/office/drawing/2014/main" id="{774AA481-DE41-4DC2-8FBB-319F50096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70" name="任意多边形 82">
                <a:extLst>
                  <a:ext uri="{FF2B5EF4-FFF2-40B4-BE49-F238E27FC236}">
                    <a16:creationId xmlns:a16="http://schemas.microsoft.com/office/drawing/2014/main" id="{8B0CC18F-474C-4418-977B-0E04933185DB}"/>
                  </a:ext>
                </a:extLst>
              </p:cNvPr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71" name="任意多边形 83">
                <a:extLst>
                  <a:ext uri="{FF2B5EF4-FFF2-40B4-BE49-F238E27FC236}">
                    <a16:creationId xmlns:a16="http://schemas.microsoft.com/office/drawing/2014/main" id="{3E3E21E3-D430-4FC6-8CD5-9BBE78E4C0B4}"/>
                  </a:ext>
                </a:extLst>
              </p:cNvPr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9" name="椭圆 80">
              <a:extLst>
                <a:ext uri="{FF2B5EF4-FFF2-40B4-BE49-F238E27FC236}">
                  <a16:creationId xmlns:a16="http://schemas.microsoft.com/office/drawing/2014/main" id="{03DEEB80-865E-4FB3-9B59-90E1EB5A3DAB}"/>
                </a:ext>
              </a:extLst>
            </p:cNvPr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72" name="Teardrop 26">
            <a:extLst>
              <a:ext uri="{FF2B5EF4-FFF2-40B4-BE49-F238E27FC236}">
                <a16:creationId xmlns:a16="http://schemas.microsoft.com/office/drawing/2014/main" id="{CDDB9F1A-D01E-41A5-87E4-4F5548EE2222}"/>
              </a:ext>
            </a:extLst>
          </p:cNvPr>
          <p:cNvSpPr/>
          <p:nvPr/>
        </p:nvSpPr>
        <p:spPr>
          <a:xfrm rot="8228570">
            <a:off x="4623413" y="1852043"/>
            <a:ext cx="854800" cy="883055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vi-VN"/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FC3B959E-F82E-4403-875C-03E2BC631720}"/>
              </a:ext>
            </a:extLst>
          </p:cNvPr>
          <p:cNvSpPr txBox="1"/>
          <p:nvPr/>
        </p:nvSpPr>
        <p:spPr>
          <a:xfrm>
            <a:off x="4644652" y="2135791"/>
            <a:ext cx="831015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Step 2</a:t>
            </a:r>
            <a:endParaRPr lang="vi-VN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9E8241F4-A0C1-425A-9515-FC1E5AC88398}"/>
              </a:ext>
            </a:extLst>
          </p:cNvPr>
          <p:cNvSpPr txBox="1"/>
          <p:nvPr/>
        </p:nvSpPr>
        <p:spPr>
          <a:xfrm>
            <a:off x="4374604" y="3839162"/>
            <a:ext cx="1259749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制定对策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D394EF83-C9F4-4F8B-9F82-6A104B3F54B3}"/>
              </a:ext>
            </a:extLst>
          </p:cNvPr>
          <p:cNvSpPr txBox="1">
            <a:spLocks/>
          </p:cNvSpPr>
          <p:nvPr/>
        </p:nvSpPr>
        <p:spPr>
          <a:xfrm>
            <a:off x="4064246" y="4429923"/>
            <a:ext cx="1991825" cy="547428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设计加权多层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K-Means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算法，准确分类企业和画像构建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6" name="Group 6">
            <a:extLst>
              <a:ext uri="{FF2B5EF4-FFF2-40B4-BE49-F238E27FC236}">
                <a16:creationId xmlns:a16="http://schemas.microsoft.com/office/drawing/2014/main" id="{1EF091C0-1ADA-48CE-AB5C-3F41BBE21584}"/>
              </a:ext>
            </a:extLst>
          </p:cNvPr>
          <p:cNvGrpSpPr/>
          <p:nvPr/>
        </p:nvGrpSpPr>
        <p:grpSpPr>
          <a:xfrm>
            <a:off x="7520437" y="2381384"/>
            <a:ext cx="485157" cy="486204"/>
            <a:chOff x="2495600" y="3102417"/>
            <a:chExt cx="646764" cy="648072"/>
          </a:xfrm>
        </p:grpSpPr>
        <p:grpSp>
          <p:nvGrpSpPr>
            <p:cNvPr id="77" name="组合 79">
              <a:extLst>
                <a:ext uri="{FF2B5EF4-FFF2-40B4-BE49-F238E27FC236}">
                  <a16:creationId xmlns:a16="http://schemas.microsoft.com/office/drawing/2014/main" id="{23DB49E4-9EE4-4E36-ABA9-17CB926AE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79" name="任意多边形 82">
                <a:extLst>
                  <a:ext uri="{FF2B5EF4-FFF2-40B4-BE49-F238E27FC236}">
                    <a16:creationId xmlns:a16="http://schemas.microsoft.com/office/drawing/2014/main" id="{7EA923CB-6F05-4A72-A8B5-D9C9341E91DB}"/>
                  </a:ext>
                </a:extLst>
              </p:cNvPr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80" name="任意多边形 83">
                <a:extLst>
                  <a:ext uri="{FF2B5EF4-FFF2-40B4-BE49-F238E27FC236}">
                    <a16:creationId xmlns:a16="http://schemas.microsoft.com/office/drawing/2014/main" id="{5B934287-F035-41F3-B7EB-52FF57F4F831}"/>
                  </a:ext>
                </a:extLst>
              </p:cNvPr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8" name="椭圆 80">
              <a:extLst>
                <a:ext uri="{FF2B5EF4-FFF2-40B4-BE49-F238E27FC236}">
                  <a16:creationId xmlns:a16="http://schemas.microsoft.com/office/drawing/2014/main" id="{0053F7E7-7D91-44F2-A5EF-54C5D2E71266}"/>
                </a:ext>
              </a:extLst>
            </p:cNvPr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81" name="Teardrop 26">
            <a:extLst>
              <a:ext uri="{FF2B5EF4-FFF2-40B4-BE49-F238E27FC236}">
                <a16:creationId xmlns:a16="http://schemas.microsoft.com/office/drawing/2014/main" id="{FCFC91F7-A356-4B68-89D8-21BE125D8986}"/>
              </a:ext>
            </a:extLst>
          </p:cNvPr>
          <p:cNvSpPr/>
          <p:nvPr/>
        </p:nvSpPr>
        <p:spPr>
          <a:xfrm rot="8228570">
            <a:off x="7362639" y="1205930"/>
            <a:ext cx="854800" cy="883055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vi-VN"/>
          </a:p>
        </p:txBody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BBB5DFA5-588E-4B1C-81F1-0A8DD7F60F93}"/>
              </a:ext>
            </a:extLst>
          </p:cNvPr>
          <p:cNvSpPr txBox="1"/>
          <p:nvPr/>
        </p:nvSpPr>
        <p:spPr>
          <a:xfrm>
            <a:off x="7383878" y="1489678"/>
            <a:ext cx="831015" cy="3462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Step 3</a:t>
            </a:r>
            <a:endParaRPr lang="vi-VN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382ED8BE-7458-413B-BBF2-74645E45D6B8}"/>
              </a:ext>
            </a:extLst>
          </p:cNvPr>
          <p:cNvSpPr txBox="1"/>
          <p:nvPr/>
        </p:nvSpPr>
        <p:spPr>
          <a:xfrm>
            <a:off x="7113830" y="3193049"/>
            <a:ext cx="1259749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建设能力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BEF4EF9D-154D-42A9-A4C2-0D0D2F8A4CCC}"/>
              </a:ext>
            </a:extLst>
          </p:cNvPr>
          <p:cNvSpPr txBox="1">
            <a:spLocks/>
          </p:cNvSpPr>
          <p:nvPr/>
        </p:nvSpPr>
        <p:spPr>
          <a:xfrm>
            <a:off x="6803472" y="3783810"/>
            <a:ext cx="1991825" cy="547428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开发“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企查”平台，管理企业数据和模型，提供良好使用体验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5" name="Group 6">
            <a:extLst>
              <a:ext uri="{FF2B5EF4-FFF2-40B4-BE49-F238E27FC236}">
                <a16:creationId xmlns:a16="http://schemas.microsoft.com/office/drawing/2014/main" id="{1756C395-3799-4DB8-BB55-3360083B00F2}"/>
              </a:ext>
            </a:extLst>
          </p:cNvPr>
          <p:cNvGrpSpPr/>
          <p:nvPr/>
        </p:nvGrpSpPr>
        <p:grpSpPr>
          <a:xfrm>
            <a:off x="9952387" y="1798761"/>
            <a:ext cx="485157" cy="486204"/>
            <a:chOff x="2495600" y="3102417"/>
            <a:chExt cx="646764" cy="648072"/>
          </a:xfrm>
        </p:grpSpPr>
        <p:grpSp>
          <p:nvGrpSpPr>
            <p:cNvPr id="86" name="组合 79">
              <a:extLst>
                <a:ext uri="{FF2B5EF4-FFF2-40B4-BE49-F238E27FC236}">
                  <a16:creationId xmlns:a16="http://schemas.microsoft.com/office/drawing/2014/main" id="{5C755171-95B9-47E9-A5D2-F11398310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5600" y="3102417"/>
              <a:ext cx="646764" cy="648072"/>
              <a:chOff x="6379729" y="2488774"/>
              <a:chExt cx="2513016" cy="2513016"/>
            </a:xfrm>
          </p:grpSpPr>
          <p:sp>
            <p:nvSpPr>
              <p:cNvPr id="88" name="任意多边形 82">
                <a:extLst>
                  <a:ext uri="{FF2B5EF4-FFF2-40B4-BE49-F238E27FC236}">
                    <a16:creationId xmlns:a16="http://schemas.microsoft.com/office/drawing/2014/main" id="{07C58553-58A9-4BA7-9261-D2BAC4257A90}"/>
                  </a:ext>
                </a:extLst>
              </p:cNvPr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89" name="任意多边形 83">
                <a:extLst>
                  <a:ext uri="{FF2B5EF4-FFF2-40B4-BE49-F238E27FC236}">
                    <a16:creationId xmlns:a16="http://schemas.microsoft.com/office/drawing/2014/main" id="{A0EC3192-4882-417D-9146-4E54A4D54530}"/>
                  </a:ext>
                </a:extLst>
              </p:cNvPr>
              <p:cNvSpPr/>
              <p:nvPr/>
            </p:nvSpPr>
            <p:spPr>
              <a:xfrm rot="16377237">
                <a:off x="6397834" y="2506880"/>
                <a:ext cx="2476803" cy="2476801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7" name="椭圆 80">
              <a:extLst>
                <a:ext uri="{FF2B5EF4-FFF2-40B4-BE49-F238E27FC236}">
                  <a16:creationId xmlns:a16="http://schemas.microsoft.com/office/drawing/2014/main" id="{9F6CF237-2DD7-469C-8864-AAEB4B47CD5A}"/>
                </a:ext>
              </a:extLst>
            </p:cNvPr>
            <p:cNvSpPr/>
            <p:nvPr/>
          </p:nvSpPr>
          <p:spPr bwMode="auto">
            <a:xfrm>
              <a:off x="2631544" y="3238636"/>
              <a:ext cx="374874" cy="37563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90" name="Teardrop 26">
            <a:extLst>
              <a:ext uri="{FF2B5EF4-FFF2-40B4-BE49-F238E27FC236}">
                <a16:creationId xmlns:a16="http://schemas.microsoft.com/office/drawing/2014/main" id="{482E737D-9228-43D5-9F77-EAFF70430B68}"/>
              </a:ext>
            </a:extLst>
          </p:cNvPr>
          <p:cNvSpPr/>
          <p:nvPr/>
        </p:nvSpPr>
        <p:spPr>
          <a:xfrm rot="8228570">
            <a:off x="9794589" y="623307"/>
            <a:ext cx="854800" cy="883055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vi-VN"/>
          </a:p>
        </p:txBody>
      </p:sp>
      <p:sp>
        <p:nvSpPr>
          <p:cNvPr id="91" name="TextBox 30">
            <a:extLst>
              <a:ext uri="{FF2B5EF4-FFF2-40B4-BE49-F238E27FC236}">
                <a16:creationId xmlns:a16="http://schemas.microsoft.com/office/drawing/2014/main" id="{60B2BD1D-7468-4E26-8E5D-201DEF64A485}"/>
              </a:ext>
            </a:extLst>
          </p:cNvPr>
          <p:cNvSpPr txBox="1"/>
          <p:nvPr/>
        </p:nvSpPr>
        <p:spPr>
          <a:xfrm>
            <a:off x="9815828" y="907055"/>
            <a:ext cx="831015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Step 4</a:t>
            </a:r>
            <a:endParaRPr lang="vi-VN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2" name="TextBox 34">
            <a:extLst>
              <a:ext uri="{FF2B5EF4-FFF2-40B4-BE49-F238E27FC236}">
                <a16:creationId xmlns:a16="http://schemas.microsoft.com/office/drawing/2014/main" id="{F6261AD7-35AB-4DAC-AF2A-1711541E7C82}"/>
              </a:ext>
            </a:extLst>
          </p:cNvPr>
          <p:cNvSpPr txBox="1"/>
          <p:nvPr/>
        </p:nvSpPr>
        <p:spPr>
          <a:xfrm>
            <a:off x="9545780" y="2610426"/>
            <a:ext cx="1259749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实现卓越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69331AE4-44B4-47A6-BCEB-293701017965}"/>
              </a:ext>
            </a:extLst>
          </p:cNvPr>
          <p:cNvSpPr txBox="1">
            <a:spLocks/>
          </p:cNvSpPr>
          <p:nvPr/>
        </p:nvSpPr>
        <p:spPr>
          <a:xfrm>
            <a:off x="9235422" y="3201187"/>
            <a:ext cx="1991825" cy="547428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进一步提升算法性能，扩充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业务范围，增强市场影响力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0732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41" grpId="0"/>
      <p:bldP spid="45" grpId="0"/>
      <p:bldP spid="72" grpId="0" animBg="1"/>
      <p:bldP spid="73" grpId="0"/>
      <p:bldP spid="74" grpId="0"/>
      <p:bldP spid="75" grpId="0"/>
      <p:bldP spid="81" grpId="0" animBg="1"/>
      <p:bldP spid="82" grpId="0"/>
      <p:bldP spid="83" grpId="0"/>
      <p:bldP spid="84" grpId="0"/>
      <p:bldP spid="90" grpId="0" animBg="1"/>
      <p:bldP spid="91" grpId="0"/>
      <p:bldP spid="92" grpId="0"/>
      <p:bldP spid="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tatistics-on-laptop_82095"/>
          <p:cNvSpPr>
            <a:spLocks noChangeAspect="1"/>
          </p:cNvSpPr>
          <p:nvPr/>
        </p:nvSpPr>
        <p:spPr bwMode="auto">
          <a:xfrm>
            <a:off x="6534102" y="977882"/>
            <a:ext cx="512025" cy="450359"/>
          </a:xfrm>
          <a:custGeom>
            <a:avLst/>
            <a:gdLst>
              <a:gd name="connsiteX0" fmla="*/ 239712 w 338138"/>
              <a:gd name="connsiteY0" fmla="*/ 261938 h 336550"/>
              <a:gd name="connsiteX1" fmla="*/ 179387 w 338138"/>
              <a:gd name="connsiteY1" fmla="*/ 269796 h 336550"/>
              <a:gd name="connsiteX2" fmla="*/ 179387 w 338138"/>
              <a:gd name="connsiteY2" fmla="*/ 314326 h 336550"/>
              <a:gd name="connsiteX3" fmla="*/ 239712 w 338138"/>
              <a:gd name="connsiteY3" fmla="*/ 261938 h 336550"/>
              <a:gd name="connsiteX4" fmla="*/ 100012 w 338138"/>
              <a:gd name="connsiteY4" fmla="*/ 261938 h 336550"/>
              <a:gd name="connsiteX5" fmla="*/ 158750 w 338138"/>
              <a:gd name="connsiteY5" fmla="*/ 314326 h 336550"/>
              <a:gd name="connsiteX6" fmla="*/ 158750 w 338138"/>
              <a:gd name="connsiteY6" fmla="*/ 269796 h 336550"/>
              <a:gd name="connsiteX7" fmla="*/ 100012 w 338138"/>
              <a:gd name="connsiteY7" fmla="*/ 261938 h 336550"/>
              <a:gd name="connsiteX8" fmla="*/ 301625 w 338138"/>
              <a:gd name="connsiteY8" fmla="*/ 231775 h 336550"/>
              <a:gd name="connsiteX9" fmla="*/ 264741 w 338138"/>
              <a:gd name="connsiteY9" fmla="*/ 252603 h 336550"/>
              <a:gd name="connsiteX10" fmla="*/ 239712 w 338138"/>
              <a:gd name="connsiteY10" fmla="*/ 296863 h 336550"/>
              <a:gd name="connsiteX11" fmla="*/ 301625 w 338138"/>
              <a:gd name="connsiteY11" fmla="*/ 231775 h 336550"/>
              <a:gd name="connsiteX12" fmla="*/ 36512 w 338138"/>
              <a:gd name="connsiteY12" fmla="*/ 231775 h 336550"/>
              <a:gd name="connsiteX13" fmla="*/ 98425 w 338138"/>
              <a:gd name="connsiteY13" fmla="*/ 296863 h 336550"/>
              <a:gd name="connsiteX14" fmla="*/ 73396 w 338138"/>
              <a:gd name="connsiteY14" fmla="*/ 252603 h 336550"/>
              <a:gd name="connsiteX15" fmla="*/ 36512 w 338138"/>
              <a:gd name="connsiteY15" fmla="*/ 231775 h 336550"/>
              <a:gd name="connsiteX16" fmla="*/ 279747 w 338138"/>
              <a:gd name="connsiteY16" fmla="*/ 179388 h 336550"/>
              <a:gd name="connsiteX17" fmla="*/ 273050 w 338138"/>
              <a:gd name="connsiteY17" fmla="*/ 225426 h 336550"/>
              <a:gd name="connsiteX18" fmla="*/ 315913 w 338138"/>
              <a:gd name="connsiteY18" fmla="*/ 179388 h 336550"/>
              <a:gd name="connsiteX19" fmla="*/ 279747 w 338138"/>
              <a:gd name="connsiteY19" fmla="*/ 179388 h 336550"/>
              <a:gd name="connsiteX20" fmla="*/ 179387 w 338138"/>
              <a:gd name="connsiteY20" fmla="*/ 179388 h 336550"/>
              <a:gd name="connsiteX21" fmla="*/ 179387 w 338138"/>
              <a:gd name="connsiteY21" fmla="*/ 249238 h 336550"/>
              <a:gd name="connsiteX22" fmla="*/ 249501 w 338138"/>
              <a:gd name="connsiteY22" fmla="*/ 236059 h 336550"/>
              <a:gd name="connsiteX23" fmla="*/ 258762 w 338138"/>
              <a:gd name="connsiteY23" fmla="*/ 179388 h 336550"/>
              <a:gd name="connsiteX24" fmla="*/ 179387 w 338138"/>
              <a:gd name="connsiteY24" fmla="*/ 179388 h 336550"/>
              <a:gd name="connsiteX25" fmla="*/ 273050 w 338138"/>
              <a:gd name="connsiteY25" fmla="*/ 111125 h 336550"/>
              <a:gd name="connsiteX26" fmla="*/ 279747 w 338138"/>
              <a:gd name="connsiteY26" fmla="*/ 157163 h 336550"/>
              <a:gd name="connsiteX27" fmla="*/ 315913 w 338138"/>
              <a:gd name="connsiteY27" fmla="*/ 157163 h 336550"/>
              <a:gd name="connsiteX28" fmla="*/ 273050 w 338138"/>
              <a:gd name="connsiteY28" fmla="*/ 111125 h 336550"/>
              <a:gd name="connsiteX29" fmla="*/ 179387 w 338138"/>
              <a:gd name="connsiteY29" fmla="*/ 87313 h 336550"/>
              <a:gd name="connsiteX30" fmla="*/ 179387 w 338138"/>
              <a:gd name="connsiteY30" fmla="*/ 157163 h 336550"/>
              <a:gd name="connsiteX31" fmla="*/ 258762 w 338138"/>
              <a:gd name="connsiteY31" fmla="*/ 157163 h 336550"/>
              <a:gd name="connsiteX32" fmla="*/ 249501 w 338138"/>
              <a:gd name="connsiteY32" fmla="*/ 100492 h 336550"/>
              <a:gd name="connsiteX33" fmla="*/ 179387 w 338138"/>
              <a:gd name="connsiteY33" fmla="*/ 87313 h 336550"/>
              <a:gd name="connsiteX34" fmla="*/ 239712 w 338138"/>
              <a:gd name="connsiteY34" fmla="*/ 39688 h 336550"/>
              <a:gd name="connsiteX35" fmla="*/ 264741 w 338138"/>
              <a:gd name="connsiteY35" fmla="*/ 83948 h 336550"/>
              <a:gd name="connsiteX36" fmla="*/ 301625 w 338138"/>
              <a:gd name="connsiteY36" fmla="*/ 104776 h 336550"/>
              <a:gd name="connsiteX37" fmla="*/ 239712 w 338138"/>
              <a:gd name="connsiteY37" fmla="*/ 39688 h 336550"/>
              <a:gd name="connsiteX38" fmla="*/ 89694 w 338138"/>
              <a:gd name="connsiteY38" fmla="*/ 31750 h 336550"/>
              <a:gd name="connsiteX39" fmla="*/ 61912 w 338138"/>
              <a:gd name="connsiteY39" fmla="*/ 59532 h 336550"/>
              <a:gd name="connsiteX40" fmla="*/ 89694 w 338138"/>
              <a:gd name="connsiteY40" fmla="*/ 87314 h 336550"/>
              <a:gd name="connsiteX41" fmla="*/ 117476 w 338138"/>
              <a:gd name="connsiteY41" fmla="*/ 59532 h 336550"/>
              <a:gd name="connsiteX42" fmla="*/ 89694 w 338138"/>
              <a:gd name="connsiteY42" fmla="*/ 31750 h 336550"/>
              <a:gd name="connsiteX43" fmla="*/ 179387 w 338138"/>
              <a:gd name="connsiteY43" fmla="*/ 22225 h 336550"/>
              <a:gd name="connsiteX44" fmla="*/ 179387 w 338138"/>
              <a:gd name="connsiteY44" fmla="*/ 66755 h 336550"/>
              <a:gd name="connsiteX45" fmla="*/ 239712 w 338138"/>
              <a:gd name="connsiteY45" fmla="*/ 74613 h 336550"/>
              <a:gd name="connsiteX46" fmla="*/ 179387 w 338138"/>
              <a:gd name="connsiteY46" fmla="*/ 22225 h 336550"/>
              <a:gd name="connsiteX47" fmla="*/ 169069 w 338138"/>
              <a:gd name="connsiteY47" fmla="*/ 0 h 336550"/>
              <a:gd name="connsiteX48" fmla="*/ 338138 w 338138"/>
              <a:gd name="connsiteY48" fmla="*/ 157758 h 336550"/>
              <a:gd name="connsiteX49" fmla="*/ 338138 w 338138"/>
              <a:gd name="connsiteY49" fmla="*/ 178792 h 336550"/>
              <a:gd name="connsiteX50" fmla="*/ 169069 w 338138"/>
              <a:gd name="connsiteY50" fmla="*/ 336550 h 336550"/>
              <a:gd name="connsiteX51" fmla="*/ 0 w 338138"/>
              <a:gd name="connsiteY51" fmla="*/ 178792 h 336550"/>
              <a:gd name="connsiteX52" fmla="*/ 0 w 338138"/>
              <a:gd name="connsiteY52" fmla="*/ 157758 h 336550"/>
              <a:gd name="connsiteX53" fmla="*/ 21133 w 338138"/>
              <a:gd name="connsiteY53" fmla="*/ 86767 h 336550"/>
              <a:gd name="connsiteX54" fmla="*/ 38305 w 338138"/>
              <a:gd name="connsiteY54" fmla="*/ 131465 h 336550"/>
              <a:gd name="connsiteX55" fmla="*/ 22454 w 338138"/>
              <a:gd name="connsiteY55" fmla="*/ 157758 h 336550"/>
              <a:gd name="connsiteX56" fmla="*/ 47551 w 338138"/>
              <a:gd name="connsiteY56" fmla="*/ 157758 h 336550"/>
              <a:gd name="connsiteX57" fmla="*/ 55476 w 338138"/>
              <a:gd name="connsiteY57" fmla="*/ 178792 h 336550"/>
              <a:gd name="connsiteX58" fmla="*/ 22454 w 338138"/>
              <a:gd name="connsiteY58" fmla="*/ 178792 h 336550"/>
              <a:gd name="connsiteX59" fmla="*/ 64722 w 338138"/>
              <a:gd name="connsiteY59" fmla="*/ 224805 h 336550"/>
              <a:gd name="connsiteX60" fmla="*/ 58117 w 338138"/>
              <a:gd name="connsiteY60" fmla="*/ 187995 h 336550"/>
              <a:gd name="connsiteX61" fmla="*/ 73968 w 338138"/>
              <a:gd name="connsiteY61" fmla="*/ 228749 h 336550"/>
              <a:gd name="connsiteX62" fmla="*/ 84534 w 338138"/>
              <a:gd name="connsiteY62" fmla="*/ 257671 h 336550"/>
              <a:gd name="connsiteX63" fmla="*/ 93780 w 338138"/>
              <a:gd name="connsiteY63" fmla="*/ 237952 h 336550"/>
              <a:gd name="connsiteX64" fmla="*/ 158502 w 338138"/>
              <a:gd name="connsiteY64" fmla="*/ 248469 h 336550"/>
              <a:gd name="connsiteX65" fmla="*/ 158502 w 338138"/>
              <a:gd name="connsiteY65" fmla="*/ 178792 h 336550"/>
              <a:gd name="connsiteX66" fmla="*/ 118877 w 338138"/>
              <a:gd name="connsiteY66" fmla="*/ 178792 h 336550"/>
              <a:gd name="connsiteX67" fmla="*/ 128122 w 338138"/>
              <a:gd name="connsiteY67" fmla="*/ 157758 h 336550"/>
              <a:gd name="connsiteX68" fmla="*/ 158502 w 338138"/>
              <a:gd name="connsiteY68" fmla="*/ 157758 h 336550"/>
              <a:gd name="connsiteX69" fmla="*/ 158502 w 338138"/>
              <a:gd name="connsiteY69" fmla="*/ 88081 h 336550"/>
              <a:gd name="connsiteX70" fmla="*/ 157181 w 338138"/>
              <a:gd name="connsiteY70" fmla="*/ 88081 h 336550"/>
              <a:gd name="connsiteX71" fmla="*/ 158502 w 338138"/>
              <a:gd name="connsiteY71" fmla="*/ 85452 h 336550"/>
              <a:gd name="connsiteX72" fmla="*/ 162465 w 338138"/>
              <a:gd name="connsiteY72" fmla="*/ 59159 h 336550"/>
              <a:gd name="connsiteX73" fmla="*/ 158502 w 338138"/>
              <a:gd name="connsiteY73" fmla="*/ 35495 h 336550"/>
              <a:gd name="connsiteX74" fmla="*/ 158502 w 338138"/>
              <a:gd name="connsiteY74" fmla="*/ 22349 h 336550"/>
              <a:gd name="connsiteX75" fmla="*/ 153219 w 338138"/>
              <a:gd name="connsiteY75" fmla="*/ 23664 h 336550"/>
              <a:gd name="connsiteX76" fmla="*/ 136048 w 338138"/>
              <a:gd name="connsiteY76" fmla="*/ 3944 h 336550"/>
              <a:gd name="connsiteX77" fmla="*/ 169069 w 338138"/>
              <a:gd name="connsiteY77" fmla="*/ 0 h 336550"/>
              <a:gd name="connsiteX78" fmla="*/ 90348 w 338138"/>
              <a:gd name="connsiteY78" fmla="*/ 0 h 336550"/>
              <a:gd name="connsiteX79" fmla="*/ 149225 w 338138"/>
              <a:gd name="connsiteY79" fmla="*/ 59251 h 336550"/>
              <a:gd name="connsiteX80" fmla="*/ 145300 w 338138"/>
              <a:gd name="connsiteY80" fmla="*/ 80318 h 336550"/>
              <a:gd name="connsiteX81" fmla="*/ 86422 w 338138"/>
              <a:gd name="connsiteY81" fmla="*/ 223838 h 336550"/>
              <a:gd name="connsiteX82" fmla="*/ 34087 w 338138"/>
              <a:gd name="connsiteY82" fmla="*/ 79002 h 336550"/>
              <a:gd name="connsiteX83" fmla="*/ 30162 w 338138"/>
              <a:gd name="connsiteY83" fmla="*/ 59251 h 336550"/>
              <a:gd name="connsiteX84" fmla="*/ 90348 w 338138"/>
              <a:gd name="connsiteY84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38138" h="336550">
                <a:moveTo>
                  <a:pt x="239712" y="261938"/>
                </a:moveTo>
                <a:cubicBezTo>
                  <a:pt x="220944" y="267177"/>
                  <a:pt x="200836" y="269796"/>
                  <a:pt x="179387" y="269796"/>
                </a:cubicBezTo>
                <a:cubicBezTo>
                  <a:pt x="179387" y="269796"/>
                  <a:pt x="179387" y="269796"/>
                  <a:pt x="179387" y="314326"/>
                </a:cubicBezTo>
                <a:cubicBezTo>
                  <a:pt x="203517" y="310397"/>
                  <a:pt x="224966" y="290752"/>
                  <a:pt x="239712" y="261938"/>
                </a:cubicBezTo>
                <a:close/>
                <a:moveTo>
                  <a:pt x="100012" y="261938"/>
                </a:moveTo>
                <a:cubicBezTo>
                  <a:pt x="114370" y="290752"/>
                  <a:pt x="135255" y="310397"/>
                  <a:pt x="158750" y="314326"/>
                </a:cubicBezTo>
                <a:lnTo>
                  <a:pt x="158750" y="269796"/>
                </a:lnTo>
                <a:cubicBezTo>
                  <a:pt x="137865" y="269796"/>
                  <a:pt x="118286" y="267177"/>
                  <a:pt x="100012" y="261938"/>
                </a:cubicBezTo>
                <a:close/>
                <a:moveTo>
                  <a:pt x="301625" y="231775"/>
                </a:moveTo>
                <a:cubicBezTo>
                  <a:pt x="291087" y="239586"/>
                  <a:pt x="279231" y="247396"/>
                  <a:pt x="264741" y="252603"/>
                </a:cubicBezTo>
                <a:cubicBezTo>
                  <a:pt x="258154" y="269526"/>
                  <a:pt x="250250" y="283846"/>
                  <a:pt x="239712" y="296863"/>
                </a:cubicBezTo>
                <a:cubicBezTo>
                  <a:pt x="267375" y="281242"/>
                  <a:pt x="288452" y="259112"/>
                  <a:pt x="301625" y="231775"/>
                </a:cubicBezTo>
                <a:close/>
                <a:moveTo>
                  <a:pt x="36512" y="231775"/>
                </a:moveTo>
                <a:cubicBezTo>
                  <a:pt x="49685" y="259112"/>
                  <a:pt x="72079" y="281242"/>
                  <a:pt x="98425" y="296863"/>
                </a:cubicBezTo>
                <a:cubicBezTo>
                  <a:pt x="87886" y="283846"/>
                  <a:pt x="79983" y="269526"/>
                  <a:pt x="73396" y="252603"/>
                </a:cubicBezTo>
                <a:cubicBezTo>
                  <a:pt x="58906" y="247396"/>
                  <a:pt x="47050" y="239586"/>
                  <a:pt x="36512" y="231775"/>
                </a:cubicBezTo>
                <a:close/>
                <a:moveTo>
                  <a:pt x="279747" y="179388"/>
                </a:moveTo>
                <a:cubicBezTo>
                  <a:pt x="279747" y="195173"/>
                  <a:pt x="277069" y="210957"/>
                  <a:pt x="273050" y="225426"/>
                </a:cubicBezTo>
                <a:cubicBezTo>
                  <a:pt x="295821" y="213588"/>
                  <a:pt x="310555" y="196488"/>
                  <a:pt x="315913" y="179388"/>
                </a:cubicBezTo>
                <a:cubicBezTo>
                  <a:pt x="315913" y="179388"/>
                  <a:pt x="315913" y="179388"/>
                  <a:pt x="279747" y="179388"/>
                </a:cubicBezTo>
                <a:close/>
                <a:moveTo>
                  <a:pt x="179387" y="179388"/>
                </a:moveTo>
                <a:cubicBezTo>
                  <a:pt x="179387" y="179388"/>
                  <a:pt x="179387" y="179388"/>
                  <a:pt x="179387" y="249238"/>
                </a:cubicBezTo>
                <a:cubicBezTo>
                  <a:pt x="204522" y="249238"/>
                  <a:pt x="228335" y="243966"/>
                  <a:pt x="249501" y="236059"/>
                </a:cubicBezTo>
                <a:cubicBezTo>
                  <a:pt x="254793" y="218926"/>
                  <a:pt x="257439" y="200475"/>
                  <a:pt x="258762" y="179388"/>
                </a:cubicBezTo>
                <a:cubicBezTo>
                  <a:pt x="258762" y="179388"/>
                  <a:pt x="258762" y="179388"/>
                  <a:pt x="179387" y="179388"/>
                </a:cubicBezTo>
                <a:close/>
                <a:moveTo>
                  <a:pt x="273050" y="111125"/>
                </a:moveTo>
                <a:cubicBezTo>
                  <a:pt x="277069" y="125594"/>
                  <a:pt x="279747" y="141379"/>
                  <a:pt x="279747" y="157163"/>
                </a:cubicBezTo>
                <a:lnTo>
                  <a:pt x="315913" y="157163"/>
                </a:lnTo>
                <a:cubicBezTo>
                  <a:pt x="310555" y="140063"/>
                  <a:pt x="295821" y="122963"/>
                  <a:pt x="273050" y="111125"/>
                </a:cubicBezTo>
                <a:close/>
                <a:moveTo>
                  <a:pt x="179387" y="87313"/>
                </a:moveTo>
                <a:lnTo>
                  <a:pt x="179387" y="157163"/>
                </a:lnTo>
                <a:cubicBezTo>
                  <a:pt x="179387" y="157163"/>
                  <a:pt x="179387" y="157163"/>
                  <a:pt x="258762" y="157163"/>
                </a:cubicBezTo>
                <a:cubicBezTo>
                  <a:pt x="257439" y="136076"/>
                  <a:pt x="254793" y="117625"/>
                  <a:pt x="249501" y="100492"/>
                </a:cubicBezTo>
                <a:cubicBezTo>
                  <a:pt x="228335" y="92585"/>
                  <a:pt x="204522" y="87313"/>
                  <a:pt x="179387" y="87313"/>
                </a:cubicBezTo>
                <a:close/>
                <a:moveTo>
                  <a:pt x="239712" y="39688"/>
                </a:moveTo>
                <a:cubicBezTo>
                  <a:pt x="250250" y="52705"/>
                  <a:pt x="258154" y="67025"/>
                  <a:pt x="264741" y="83948"/>
                </a:cubicBezTo>
                <a:cubicBezTo>
                  <a:pt x="279231" y="89155"/>
                  <a:pt x="291087" y="96965"/>
                  <a:pt x="301625" y="104776"/>
                </a:cubicBezTo>
                <a:cubicBezTo>
                  <a:pt x="288452" y="77439"/>
                  <a:pt x="267375" y="55309"/>
                  <a:pt x="239712" y="39688"/>
                </a:cubicBezTo>
                <a:close/>
                <a:moveTo>
                  <a:pt x="89694" y="31750"/>
                </a:moveTo>
                <a:cubicBezTo>
                  <a:pt x="74350" y="31750"/>
                  <a:pt x="61912" y="44188"/>
                  <a:pt x="61912" y="59532"/>
                </a:cubicBezTo>
                <a:cubicBezTo>
                  <a:pt x="61912" y="74876"/>
                  <a:pt x="74350" y="87314"/>
                  <a:pt x="89694" y="87314"/>
                </a:cubicBezTo>
                <a:cubicBezTo>
                  <a:pt x="105038" y="87314"/>
                  <a:pt x="117476" y="74876"/>
                  <a:pt x="117476" y="59532"/>
                </a:cubicBezTo>
                <a:cubicBezTo>
                  <a:pt x="117476" y="44188"/>
                  <a:pt x="105038" y="31750"/>
                  <a:pt x="89694" y="31750"/>
                </a:cubicBezTo>
                <a:close/>
                <a:moveTo>
                  <a:pt x="179387" y="22225"/>
                </a:moveTo>
                <a:lnTo>
                  <a:pt x="179387" y="66755"/>
                </a:lnTo>
                <a:cubicBezTo>
                  <a:pt x="200836" y="66755"/>
                  <a:pt x="220944" y="69374"/>
                  <a:pt x="239712" y="74613"/>
                </a:cubicBezTo>
                <a:cubicBezTo>
                  <a:pt x="224966" y="45799"/>
                  <a:pt x="203517" y="26154"/>
                  <a:pt x="179387" y="22225"/>
                </a:cubicBezTo>
                <a:close/>
                <a:moveTo>
                  <a:pt x="169069" y="0"/>
                </a:moveTo>
                <a:cubicBezTo>
                  <a:pt x="258887" y="0"/>
                  <a:pt x="331534" y="69676"/>
                  <a:pt x="338138" y="157758"/>
                </a:cubicBezTo>
                <a:lnTo>
                  <a:pt x="338138" y="178792"/>
                </a:lnTo>
                <a:cubicBezTo>
                  <a:pt x="331534" y="266874"/>
                  <a:pt x="258887" y="336550"/>
                  <a:pt x="169069" y="336550"/>
                </a:cubicBezTo>
                <a:cubicBezTo>
                  <a:pt x="79251" y="336550"/>
                  <a:pt x="6604" y="266874"/>
                  <a:pt x="0" y="178792"/>
                </a:cubicBezTo>
                <a:cubicBezTo>
                  <a:pt x="0" y="178792"/>
                  <a:pt x="0" y="178792"/>
                  <a:pt x="0" y="157758"/>
                </a:cubicBezTo>
                <a:cubicBezTo>
                  <a:pt x="2642" y="131465"/>
                  <a:pt x="9246" y="107801"/>
                  <a:pt x="21133" y="86767"/>
                </a:cubicBezTo>
                <a:cubicBezTo>
                  <a:pt x="25096" y="95969"/>
                  <a:pt x="30379" y="113060"/>
                  <a:pt x="38305" y="131465"/>
                </a:cubicBezTo>
                <a:cubicBezTo>
                  <a:pt x="30379" y="139353"/>
                  <a:pt x="25096" y="148555"/>
                  <a:pt x="22454" y="157758"/>
                </a:cubicBezTo>
                <a:cubicBezTo>
                  <a:pt x="22454" y="157758"/>
                  <a:pt x="22454" y="157758"/>
                  <a:pt x="47551" y="157758"/>
                </a:cubicBezTo>
                <a:cubicBezTo>
                  <a:pt x="50192" y="164331"/>
                  <a:pt x="52834" y="172219"/>
                  <a:pt x="55476" y="178792"/>
                </a:cubicBezTo>
                <a:cubicBezTo>
                  <a:pt x="55476" y="178792"/>
                  <a:pt x="55476" y="178792"/>
                  <a:pt x="22454" y="178792"/>
                </a:cubicBezTo>
                <a:cubicBezTo>
                  <a:pt x="27738" y="195883"/>
                  <a:pt x="42267" y="212973"/>
                  <a:pt x="64722" y="224805"/>
                </a:cubicBezTo>
                <a:cubicBezTo>
                  <a:pt x="62080" y="212973"/>
                  <a:pt x="59438" y="201141"/>
                  <a:pt x="58117" y="187995"/>
                </a:cubicBezTo>
                <a:cubicBezTo>
                  <a:pt x="66042" y="210344"/>
                  <a:pt x="72647" y="226120"/>
                  <a:pt x="73968" y="228749"/>
                </a:cubicBezTo>
                <a:cubicBezTo>
                  <a:pt x="73968" y="228749"/>
                  <a:pt x="73968" y="228749"/>
                  <a:pt x="84534" y="257671"/>
                </a:cubicBezTo>
                <a:cubicBezTo>
                  <a:pt x="84534" y="257671"/>
                  <a:pt x="84534" y="257671"/>
                  <a:pt x="93780" y="237952"/>
                </a:cubicBezTo>
                <a:cubicBezTo>
                  <a:pt x="113593" y="243210"/>
                  <a:pt x="134727" y="248469"/>
                  <a:pt x="158502" y="248469"/>
                </a:cubicBezTo>
                <a:cubicBezTo>
                  <a:pt x="158502" y="248469"/>
                  <a:pt x="158502" y="248469"/>
                  <a:pt x="158502" y="178792"/>
                </a:cubicBezTo>
                <a:cubicBezTo>
                  <a:pt x="158502" y="178792"/>
                  <a:pt x="158502" y="178792"/>
                  <a:pt x="118877" y="178792"/>
                </a:cubicBezTo>
                <a:cubicBezTo>
                  <a:pt x="122839" y="172219"/>
                  <a:pt x="125481" y="164331"/>
                  <a:pt x="128122" y="157758"/>
                </a:cubicBezTo>
                <a:cubicBezTo>
                  <a:pt x="128122" y="157758"/>
                  <a:pt x="128122" y="157758"/>
                  <a:pt x="158502" y="157758"/>
                </a:cubicBezTo>
                <a:cubicBezTo>
                  <a:pt x="158502" y="157758"/>
                  <a:pt x="158502" y="157758"/>
                  <a:pt x="158502" y="88081"/>
                </a:cubicBezTo>
                <a:cubicBezTo>
                  <a:pt x="158502" y="88081"/>
                  <a:pt x="157181" y="88081"/>
                  <a:pt x="157181" y="88081"/>
                </a:cubicBezTo>
                <a:cubicBezTo>
                  <a:pt x="157181" y="86767"/>
                  <a:pt x="157181" y="85452"/>
                  <a:pt x="158502" y="85452"/>
                </a:cubicBezTo>
                <a:cubicBezTo>
                  <a:pt x="161144" y="77564"/>
                  <a:pt x="162465" y="68362"/>
                  <a:pt x="162465" y="59159"/>
                </a:cubicBezTo>
                <a:cubicBezTo>
                  <a:pt x="162465" y="51271"/>
                  <a:pt x="161144" y="43383"/>
                  <a:pt x="158502" y="35495"/>
                </a:cubicBezTo>
                <a:cubicBezTo>
                  <a:pt x="158502" y="35495"/>
                  <a:pt x="158502" y="35495"/>
                  <a:pt x="158502" y="22349"/>
                </a:cubicBezTo>
                <a:cubicBezTo>
                  <a:pt x="157181" y="22349"/>
                  <a:pt x="154539" y="23664"/>
                  <a:pt x="153219" y="23664"/>
                </a:cubicBezTo>
                <a:cubicBezTo>
                  <a:pt x="147935" y="15776"/>
                  <a:pt x="142652" y="9202"/>
                  <a:pt x="136048" y="3944"/>
                </a:cubicBezTo>
                <a:cubicBezTo>
                  <a:pt x="146614" y="1315"/>
                  <a:pt x="157181" y="0"/>
                  <a:pt x="169069" y="0"/>
                </a:cubicBezTo>
                <a:close/>
                <a:moveTo>
                  <a:pt x="90348" y="0"/>
                </a:moveTo>
                <a:cubicBezTo>
                  <a:pt x="123057" y="0"/>
                  <a:pt x="149225" y="26334"/>
                  <a:pt x="149225" y="59251"/>
                </a:cubicBezTo>
                <a:cubicBezTo>
                  <a:pt x="149225" y="67151"/>
                  <a:pt x="147916" y="73735"/>
                  <a:pt x="145300" y="80318"/>
                </a:cubicBezTo>
                <a:cubicBezTo>
                  <a:pt x="137449" y="104019"/>
                  <a:pt x="86422" y="223838"/>
                  <a:pt x="86422" y="223838"/>
                </a:cubicBezTo>
                <a:cubicBezTo>
                  <a:pt x="86422" y="223838"/>
                  <a:pt x="38012" y="93485"/>
                  <a:pt x="34087" y="79002"/>
                </a:cubicBezTo>
                <a:cubicBezTo>
                  <a:pt x="31470" y="72418"/>
                  <a:pt x="30162" y="65835"/>
                  <a:pt x="30162" y="59251"/>
                </a:cubicBezTo>
                <a:cubicBezTo>
                  <a:pt x="30162" y="26334"/>
                  <a:pt x="57638" y="0"/>
                  <a:pt x="903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tatistics-on-laptop_82095"/>
          <p:cNvSpPr>
            <a:spLocks noChangeAspect="1"/>
          </p:cNvSpPr>
          <p:nvPr/>
        </p:nvSpPr>
        <p:spPr bwMode="auto">
          <a:xfrm>
            <a:off x="6677856" y="5495721"/>
            <a:ext cx="512025" cy="335644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7" name="îŝļîḋè">
            <a:extLst>
              <a:ext uri="{FF2B5EF4-FFF2-40B4-BE49-F238E27FC236}">
                <a16:creationId xmlns:a16="http://schemas.microsoft.com/office/drawing/2014/main" id="{94322B18-81D4-4511-A2E2-EFE201380AB7}"/>
              </a:ext>
            </a:extLst>
          </p:cNvPr>
          <p:cNvSpPr txBox="1"/>
          <p:nvPr/>
        </p:nvSpPr>
        <p:spPr>
          <a:xfrm>
            <a:off x="794871" y="1348236"/>
            <a:ext cx="5604918" cy="25099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ea typeface="微软雅黑 Light" panose="020B0502040204020203"/>
              </a:rPr>
              <a:t>通过实验对比确定</a:t>
            </a:r>
            <a:r>
              <a:rPr lang="en-US" altLang="zh-CN" dirty="0">
                <a:ea typeface="微软雅黑 Light" panose="020B0502040204020203"/>
              </a:rPr>
              <a:t>K-Means</a:t>
            </a:r>
            <a:r>
              <a:rPr lang="zh-CN" altLang="en-US" dirty="0">
                <a:ea typeface="微软雅黑 Light" panose="020B0502040204020203"/>
              </a:rPr>
              <a:t>模型，并在其基础上针对企业画像和分类，进行改进提出加权多层</a:t>
            </a:r>
            <a:r>
              <a:rPr lang="en-US" altLang="zh-CN" dirty="0">
                <a:ea typeface="微软雅黑 Light" panose="020B0502040204020203"/>
              </a:rPr>
              <a:t>K-Means</a:t>
            </a:r>
            <a:r>
              <a:rPr lang="zh-CN" altLang="en-US" dirty="0">
                <a:ea typeface="微软雅黑 Light" panose="020B0502040204020203"/>
              </a:rPr>
              <a:t>，各项指标领先传统聚类模型。前后端技术均使用当下最先进的技术，利于运行和维护。且团队成员拥有合作经验，能团结合作攻克各项难题。</a:t>
            </a:r>
            <a:endParaRPr lang="en-US" altLang="zh-CN" dirty="0">
              <a:ea typeface="微软雅黑 Light" panose="020B0502040204020203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	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10D3E4D-4F7F-4C60-8905-514D532710C7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商业考量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可行性分析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394FE8-06C4-4ECA-8894-C9ADBCA96FB6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05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60A0AF2-3C8D-4625-BFC3-AA9F5AEB3E81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îŝļîḋè">
            <a:extLst>
              <a:ext uri="{FF2B5EF4-FFF2-40B4-BE49-F238E27FC236}">
                <a16:creationId xmlns:a16="http://schemas.microsoft.com/office/drawing/2014/main" id="{C3D5FEBC-085B-403B-BA83-332FABDE9FD2}"/>
              </a:ext>
            </a:extLst>
          </p:cNvPr>
          <p:cNvSpPr txBox="1"/>
          <p:nvPr/>
        </p:nvSpPr>
        <p:spPr>
          <a:xfrm>
            <a:off x="793991" y="4148469"/>
            <a:ext cx="5748672" cy="269450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商业可行性：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ea typeface="微软雅黑 Light" panose="020B0502040204020203"/>
              </a:rPr>
              <a:t>“</a:t>
            </a:r>
            <a:r>
              <a:rPr lang="en-US" altLang="zh-CN" dirty="0">
                <a:ea typeface="微软雅黑 Light" panose="020B0502040204020203"/>
              </a:rPr>
              <a:t>e</a:t>
            </a:r>
            <a:r>
              <a:rPr lang="zh-CN" altLang="en-US" dirty="0">
                <a:ea typeface="微软雅黑 Light" panose="020B0502040204020203"/>
              </a:rPr>
              <a:t>企查”在算法基础上，开发了丰富的可视化和辅助模块功能，在此基础上可以拓展会员服务，广告收入进行盈利。具有①社会背景的支撑性，②盈利点选择余地大</a:t>
            </a:r>
            <a:endParaRPr lang="en-US" altLang="zh-CN" dirty="0">
              <a:ea typeface="微软雅黑 Light" panose="020B0502040204020203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ea typeface="微软雅黑 Light" panose="020B0502040204020203"/>
              </a:rPr>
              <a:t>③解放金融机构企业归类劳动力等优势</a:t>
            </a:r>
            <a:r>
              <a:rPr lang="en-US" altLang="zh-CN" dirty="0">
                <a:ea typeface="微软雅黑 Light" panose="020B0502040204020203"/>
              </a:rPr>
              <a:t>	</a:t>
            </a:r>
          </a:p>
        </p:txBody>
      </p:sp>
      <p:sp>
        <p:nvSpPr>
          <p:cNvPr id="27" name="îŝļîḋè">
            <a:extLst>
              <a:ext uri="{FF2B5EF4-FFF2-40B4-BE49-F238E27FC236}">
                <a16:creationId xmlns:a16="http://schemas.microsoft.com/office/drawing/2014/main" id="{4F5E90DE-5156-44C8-874F-3831F747CDD5}"/>
              </a:ext>
            </a:extLst>
          </p:cNvPr>
          <p:cNvSpPr txBox="1"/>
          <p:nvPr/>
        </p:nvSpPr>
        <p:spPr>
          <a:xfrm>
            <a:off x="6676974" y="4586736"/>
            <a:ext cx="5191173" cy="1861689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法律可行性：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1</a:t>
            </a:r>
            <a:r>
              <a:rPr lang="zh-CN" altLang="en-US" dirty="0">
                <a:ea typeface="微软雅黑 Light" panose="020B0502040204020203"/>
              </a:rPr>
              <a:t>、企业所有数据源自于国家公开的商业查询数据，有助于避免人为篡改数据行为。</a:t>
            </a:r>
            <a:endParaRPr lang="en-US" altLang="zh-CN" dirty="0">
              <a:ea typeface="微软雅黑 Light" panose="020B0502040204020203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2</a:t>
            </a:r>
            <a:r>
              <a:rPr lang="zh-CN" altLang="en-US" dirty="0">
                <a:ea typeface="微软雅黑 Light" panose="020B0502040204020203"/>
              </a:rPr>
              <a:t>、本项目各类成果拥有自主知识产权。</a:t>
            </a:r>
            <a:endParaRPr lang="en-US" altLang="zh-CN" dirty="0">
              <a:ea typeface="微软雅黑 Light" panose="020B0502040204020203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	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A90572E-0B7F-42A1-92B7-22E06D1B734F}"/>
              </a:ext>
            </a:extLst>
          </p:cNvPr>
          <p:cNvCxnSpPr>
            <a:cxnSpLocks/>
          </p:cNvCxnSpPr>
          <p:nvPr/>
        </p:nvCxnSpPr>
        <p:spPr>
          <a:xfrm flipH="1">
            <a:off x="6534102" y="1428241"/>
            <a:ext cx="8561" cy="5020184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îŝļîḋè">
            <a:extLst>
              <a:ext uri="{FF2B5EF4-FFF2-40B4-BE49-F238E27FC236}">
                <a16:creationId xmlns:a16="http://schemas.microsoft.com/office/drawing/2014/main" id="{9B391DE8-A89A-426A-A258-0FA9D8F8CE16}"/>
              </a:ext>
            </a:extLst>
          </p:cNvPr>
          <p:cNvSpPr txBox="1"/>
          <p:nvPr/>
        </p:nvSpPr>
        <p:spPr>
          <a:xfrm>
            <a:off x="6676974" y="1197535"/>
            <a:ext cx="5462926" cy="1861689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使用可行性：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1</a:t>
            </a:r>
            <a:r>
              <a:rPr lang="zh-CN" altLang="en-US" dirty="0">
                <a:ea typeface="微软雅黑 Light" panose="020B0502040204020203"/>
              </a:rPr>
              <a:t>、项目自身而言的使用效益①技术优势性；②宣传创新性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微软雅黑 Light" panose="020B0502040204020203"/>
              </a:rPr>
              <a:t>2</a:t>
            </a:r>
            <a:r>
              <a:rPr lang="zh-CN" altLang="en-US" dirty="0">
                <a:ea typeface="微软雅黑 Light" panose="020B0502040204020203"/>
              </a:rPr>
              <a:t>、使用者而言的使用效益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ea typeface="微软雅黑 Light" panose="020B0502040204020203"/>
              </a:rPr>
              <a:t>团队致力于开发具有良好交互的网页平台，且丰富的可视化和辅助评估，都可以带给用户舒适的体验。</a:t>
            </a:r>
            <a:r>
              <a:rPr lang="en-US" altLang="zh-CN" dirty="0">
                <a:ea typeface="微软雅黑 Light" panose="020B0502040204020203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3431852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8853714" y="3193143"/>
            <a:ext cx="3338286" cy="3664858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-1" y="0"/>
            <a:ext cx="2142699" cy="1951630"/>
          </a:xfrm>
          <a:prstGeom prst="triangle">
            <a:avLst>
              <a:gd name="adj" fmla="val 4172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0" y="0"/>
            <a:ext cx="3616657" cy="6858000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241946" y="2070338"/>
            <a:ext cx="2524836" cy="4787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8853714" y="4020456"/>
            <a:ext cx="3338286" cy="283754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83397" y="2259162"/>
            <a:ext cx="2646878" cy="10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3"/>
                </a:solidFill>
                <a:latin typeface="+mj-ea"/>
                <a:ea typeface="+mj-ea"/>
              </a:rPr>
              <a:t>感谢观看</a:t>
            </a:r>
            <a:endParaRPr lang="en-US" altLang="zh-CN" sz="48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016164" y="3872204"/>
            <a:ext cx="5617364" cy="1715965"/>
            <a:chOff x="5380031" y="3989106"/>
            <a:chExt cx="1765336" cy="574126"/>
          </a:xfrm>
        </p:grpSpPr>
        <p:sp>
          <p:nvSpPr>
            <p:cNvPr id="25" name="矩形: 圆角 24"/>
            <p:cNvSpPr/>
            <p:nvPr/>
          </p:nvSpPr>
          <p:spPr>
            <a:xfrm>
              <a:off x="5380031" y="3989106"/>
              <a:ext cx="1496404" cy="46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486909" y="4010522"/>
              <a:ext cx="1658458" cy="552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大熊维尼队：鲍锋雄    程凯    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陈振乾 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  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陆纪慧   阳璐                                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	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E0EE873-81B0-4605-8ED4-0A4B9E27D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97" y="263001"/>
            <a:ext cx="851180" cy="77216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B01A928-4D5A-4432-B050-F27B50D330A1}"/>
              </a:ext>
            </a:extLst>
          </p:cNvPr>
          <p:cNvSpPr/>
          <p:nvPr/>
        </p:nvSpPr>
        <p:spPr>
          <a:xfrm>
            <a:off x="7943273" y="631351"/>
            <a:ext cx="4150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2E3557"/>
                </a:solidFill>
                <a:cs typeface="+mn-ea"/>
                <a:sym typeface="+mn-lt"/>
              </a:rPr>
              <a:t>第十一届中国大学生服务外包创新创业大赛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31310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9">
            <a:extLst>
              <a:ext uri="{FF2B5EF4-FFF2-40B4-BE49-F238E27FC236}">
                <a16:creationId xmlns:a16="http://schemas.microsoft.com/office/drawing/2014/main" id="{C3AA49CF-9177-4C7B-BC37-F50A780699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>
            <a:fillRect/>
          </a:stretch>
        </p:blipFill>
        <p:spPr>
          <a:xfrm>
            <a:off x="829094" y="1418670"/>
            <a:ext cx="5266906" cy="501216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1F682D5-0A93-43E2-B31B-9E3325E4F467}"/>
              </a:ext>
            </a:extLst>
          </p:cNvPr>
          <p:cNvSpPr/>
          <p:nvPr/>
        </p:nvSpPr>
        <p:spPr>
          <a:xfrm>
            <a:off x="824476" y="1418670"/>
            <a:ext cx="5266906" cy="5012168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09AABC-F098-4A27-AD55-749A9E1EC6E1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01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DD27C-7869-40E4-853D-064D3DE9B752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4BF192-3910-42B8-ADD8-0F3544C658AE}"/>
              </a:ext>
            </a:extLst>
          </p:cNvPr>
          <p:cNvSpPr txBox="1"/>
          <p:nvPr/>
        </p:nvSpPr>
        <p:spPr>
          <a:xfrm>
            <a:off x="1613626" y="406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项目背景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4F7288-59E9-4B5D-8B1F-D9AD6C989D58}"/>
              </a:ext>
            </a:extLst>
          </p:cNvPr>
          <p:cNvGrpSpPr/>
          <p:nvPr/>
        </p:nvGrpSpPr>
        <p:grpSpPr>
          <a:xfrm>
            <a:off x="1526624" y="6026407"/>
            <a:ext cx="776736" cy="796757"/>
            <a:chOff x="911063" y="1701800"/>
            <a:chExt cx="908182" cy="90818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9D57B82-486E-41CA-AA16-39851071EA1B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statistics-on-laptop_82095">
              <a:extLst>
                <a:ext uri="{FF2B5EF4-FFF2-40B4-BE49-F238E27FC236}">
                  <a16:creationId xmlns:a16="http://schemas.microsoft.com/office/drawing/2014/main" id="{FF0714DA-02F7-4773-953C-3905EC9E3A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970" y="1900910"/>
              <a:ext cx="512367" cy="509960"/>
            </a:xfrm>
            <a:custGeom>
              <a:avLst/>
              <a:gdLst>
                <a:gd name="connsiteX0" fmla="*/ 147902 w 338138"/>
                <a:gd name="connsiteY0" fmla="*/ 225425 h 336550"/>
                <a:gd name="connsiteX1" fmla="*/ 142610 w 338138"/>
                <a:gd name="connsiteY1" fmla="*/ 226710 h 336550"/>
                <a:gd name="connsiteX2" fmla="*/ 141287 w 338138"/>
                <a:gd name="connsiteY2" fmla="*/ 231851 h 336550"/>
                <a:gd name="connsiteX3" fmla="*/ 141287 w 338138"/>
                <a:gd name="connsiteY3" fmla="*/ 272975 h 336550"/>
                <a:gd name="connsiteX4" fmla="*/ 142610 w 338138"/>
                <a:gd name="connsiteY4" fmla="*/ 278115 h 336550"/>
                <a:gd name="connsiteX5" fmla="*/ 147902 w 338138"/>
                <a:gd name="connsiteY5" fmla="*/ 279400 h 336550"/>
                <a:gd name="connsiteX6" fmla="*/ 190235 w 338138"/>
                <a:gd name="connsiteY6" fmla="*/ 279400 h 336550"/>
                <a:gd name="connsiteX7" fmla="*/ 195527 w 338138"/>
                <a:gd name="connsiteY7" fmla="*/ 278115 h 336550"/>
                <a:gd name="connsiteX8" fmla="*/ 196850 w 338138"/>
                <a:gd name="connsiteY8" fmla="*/ 272975 h 336550"/>
                <a:gd name="connsiteX9" fmla="*/ 196850 w 338138"/>
                <a:gd name="connsiteY9" fmla="*/ 231851 h 336550"/>
                <a:gd name="connsiteX10" fmla="*/ 195527 w 338138"/>
                <a:gd name="connsiteY10" fmla="*/ 226710 h 336550"/>
                <a:gd name="connsiteX11" fmla="*/ 190235 w 338138"/>
                <a:gd name="connsiteY11" fmla="*/ 225425 h 336550"/>
                <a:gd name="connsiteX12" fmla="*/ 147902 w 338138"/>
                <a:gd name="connsiteY12" fmla="*/ 225425 h 336550"/>
                <a:gd name="connsiteX13" fmla="*/ 173562 w 338138"/>
                <a:gd name="connsiteY13" fmla="*/ 57150 h 336550"/>
                <a:gd name="connsiteX14" fmla="*/ 93124 w 338138"/>
                <a:gd name="connsiteY14" fmla="*/ 103215 h 336550"/>
                <a:gd name="connsiteX15" fmla="*/ 94443 w 338138"/>
                <a:gd name="connsiteY15" fmla="*/ 112428 h 336550"/>
                <a:gd name="connsiteX16" fmla="*/ 123453 w 338138"/>
                <a:gd name="connsiteY16" fmla="*/ 134802 h 336550"/>
                <a:gd name="connsiteX17" fmla="*/ 127409 w 338138"/>
                <a:gd name="connsiteY17" fmla="*/ 136118 h 336550"/>
                <a:gd name="connsiteX18" fmla="*/ 132684 w 338138"/>
                <a:gd name="connsiteY18" fmla="*/ 133486 h 336550"/>
                <a:gd name="connsiteX19" fmla="*/ 152464 w 338138"/>
                <a:gd name="connsiteY19" fmla="*/ 112428 h 336550"/>
                <a:gd name="connsiteX20" fmla="*/ 170925 w 338138"/>
                <a:gd name="connsiteY20" fmla="*/ 107163 h 336550"/>
                <a:gd name="connsiteX21" fmla="*/ 189386 w 338138"/>
                <a:gd name="connsiteY21" fmla="*/ 113744 h 336550"/>
                <a:gd name="connsiteX22" fmla="*/ 197298 w 338138"/>
                <a:gd name="connsiteY22" fmla="*/ 126905 h 336550"/>
                <a:gd name="connsiteX23" fmla="*/ 193342 w 338138"/>
                <a:gd name="connsiteY23" fmla="*/ 140067 h 336550"/>
                <a:gd name="connsiteX24" fmla="*/ 178837 w 338138"/>
                <a:gd name="connsiteY24" fmla="*/ 149280 h 336550"/>
                <a:gd name="connsiteX25" fmla="*/ 152464 w 338138"/>
                <a:gd name="connsiteY25" fmla="*/ 169022 h 336550"/>
                <a:gd name="connsiteX26" fmla="*/ 141915 w 338138"/>
                <a:gd name="connsiteY26" fmla="*/ 196661 h 336550"/>
                <a:gd name="connsiteX27" fmla="*/ 141915 w 338138"/>
                <a:gd name="connsiteY27" fmla="*/ 204557 h 336550"/>
                <a:gd name="connsiteX28" fmla="*/ 143233 w 338138"/>
                <a:gd name="connsiteY28" fmla="*/ 209822 h 336550"/>
                <a:gd name="connsiteX29" fmla="*/ 148508 w 338138"/>
                <a:gd name="connsiteY29" fmla="*/ 211138 h 336550"/>
                <a:gd name="connsiteX30" fmla="*/ 190705 w 338138"/>
                <a:gd name="connsiteY30" fmla="*/ 211138 h 336550"/>
                <a:gd name="connsiteX31" fmla="*/ 195979 w 338138"/>
                <a:gd name="connsiteY31" fmla="*/ 209822 h 336550"/>
                <a:gd name="connsiteX32" fmla="*/ 197298 w 338138"/>
                <a:gd name="connsiteY32" fmla="*/ 204557 h 336550"/>
                <a:gd name="connsiteX33" fmla="*/ 202573 w 338138"/>
                <a:gd name="connsiteY33" fmla="*/ 192712 h 336550"/>
                <a:gd name="connsiteX34" fmla="*/ 214440 w 338138"/>
                <a:gd name="connsiteY34" fmla="*/ 182183 h 336550"/>
                <a:gd name="connsiteX35" fmla="*/ 224990 w 338138"/>
                <a:gd name="connsiteY35" fmla="*/ 175602 h 336550"/>
                <a:gd name="connsiteX36" fmla="*/ 235539 w 338138"/>
                <a:gd name="connsiteY36" fmla="*/ 169022 h 336550"/>
                <a:gd name="connsiteX37" fmla="*/ 244769 w 338138"/>
                <a:gd name="connsiteY37" fmla="*/ 158493 h 336550"/>
                <a:gd name="connsiteX38" fmla="*/ 251363 w 338138"/>
                <a:gd name="connsiteY38" fmla="*/ 144015 h 336550"/>
                <a:gd name="connsiteX39" fmla="*/ 254000 w 338138"/>
                <a:gd name="connsiteY39" fmla="*/ 126905 h 336550"/>
                <a:gd name="connsiteX40" fmla="*/ 242132 w 338138"/>
                <a:gd name="connsiteY40" fmla="*/ 91370 h 336550"/>
                <a:gd name="connsiteX41" fmla="*/ 211803 w 338138"/>
                <a:gd name="connsiteY41" fmla="*/ 66363 h 336550"/>
                <a:gd name="connsiteX42" fmla="*/ 173562 w 338138"/>
                <a:gd name="connsiteY42" fmla="*/ 57150 h 336550"/>
                <a:gd name="connsiteX43" fmla="*/ 169069 w 338138"/>
                <a:gd name="connsiteY43" fmla="*/ 0 h 336550"/>
                <a:gd name="connsiteX44" fmla="*/ 253604 w 338138"/>
                <a:gd name="connsiteY44" fmla="*/ 22349 h 336550"/>
                <a:gd name="connsiteX45" fmla="*/ 315684 w 338138"/>
                <a:gd name="connsiteY45" fmla="*/ 84138 h 336550"/>
                <a:gd name="connsiteX46" fmla="*/ 338138 w 338138"/>
                <a:gd name="connsiteY46" fmla="*/ 168275 h 336550"/>
                <a:gd name="connsiteX47" fmla="*/ 315684 w 338138"/>
                <a:gd name="connsiteY47" fmla="*/ 252413 h 336550"/>
                <a:gd name="connsiteX48" fmla="*/ 253604 w 338138"/>
                <a:gd name="connsiteY48" fmla="*/ 314201 h 336550"/>
                <a:gd name="connsiteX49" fmla="*/ 169069 w 338138"/>
                <a:gd name="connsiteY49" fmla="*/ 336550 h 336550"/>
                <a:gd name="connsiteX50" fmla="*/ 84534 w 338138"/>
                <a:gd name="connsiteY50" fmla="*/ 314201 h 336550"/>
                <a:gd name="connsiteX51" fmla="*/ 22454 w 338138"/>
                <a:gd name="connsiteY51" fmla="*/ 252413 h 336550"/>
                <a:gd name="connsiteX52" fmla="*/ 0 w 338138"/>
                <a:gd name="connsiteY52" fmla="*/ 168275 h 336550"/>
                <a:gd name="connsiteX53" fmla="*/ 22454 w 338138"/>
                <a:gd name="connsiteY53" fmla="*/ 84138 h 336550"/>
                <a:gd name="connsiteX54" fmla="*/ 84534 w 338138"/>
                <a:gd name="connsiteY54" fmla="*/ 22349 h 336550"/>
                <a:gd name="connsiteX55" fmla="*/ 169069 w 338138"/>
                <a:gd name="connsiteY5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336550">
                  <a:moveTo>
                    <a:pt x="147902" y="225425"/>
                  </a:moveTo>
                  <a:cubicBezTo>
                    <a:pt x="145256" y="225425"/>
                    <a:pt x="143933" y="225425"/>
                    <a:pt x="142610" y="226710"/>
                  </a:cubicBezTo>
                  <a:cubicBezTo>
                    <a:pt x="141287" y="227995"/>
                    <a:pt x="141287" y="229280"/>
                    <a:pt x="141287" y="231851"/>
                  </a:cubicBezTo>
                  <a:cubicBezTo>
                    <a:pt x="141287" y="231851"/>
                    <a:pt x="141287" y="231851"/>
                    <a:pt x="141287" y="272975"/>
                  </a:cubicBezTo>
                  <a:cubicBezTo>
                    <a:pt x="141287" y="275545"/>
                    <a:pt x="141287" y="276830"/>
                    <a:pt x="142610" y="278115"/>
                  </a:cubicBezTo>
                  <a:cubicBezTo>
                    <a:pt x="143933" y="279400"/>
                    <a:pt x="145256" y="279400"/>
                    <a:pt x="147902" y="279400"/>
                  </a:cubicBezTo>
                  <a:cubicBezTo>
                    <a:pt x="147902" y="279400"/>
                    <a:pt x="147902" y="279400"/>
                    <a:pt x="190235" y="279400"/>
                  </a:cubicBezTo>
                  <a:cubicBezTo>
                    <a:pt x="192881" y="279400"/>
                    <a:pt x="194204" y="279400"/>
                    <a:pt x="195527" y="278115"/>
                  </a:cubicBezTo>
                  <a:cubicBezTo>
                    <a:pt x="196850" y="276830"/>
                    <a:pt x="196850" y="275545"/>
                    <a:pt x="196850" y="272975"/>
                  </a:cubicBezTo>
                  <a:lnTo>
                    <a:pt x="196850" y="231851"/>
                  </a:lnTo>
                  <a:cubicBezTo>
                    <a:pt x="196850" y="229280"/>
                    <a:pt x="196850" y="227995"/>
                    <a:pt x="195527" y="226710"/>
                  </a:cubicBezTo>
                  <a:cubicBezTo>
                    <a:pt x="194204" y="225425"/>
                    <a:pt x="192881" y="225425"/>
                    <a:pt x="190235" y="225425"/>
                  </a:cubicBezTo>
                  <a:cubicBezTo>
                    <a:pt x="190235" y="225425"/>
                    <a:pt x="190235" y="225425"/>
                    <a:pt x="147902" y="225425"/>
                  </a:cubicBezTo>
                  <a:close/>
                  <a:moveTo>
                    <a:pt x="173562" y="57150"/>
                  </a:moveTo>
                  <a:cubicBezTo>
                    <a:pt x="137959" y="57150"/>
                    <a:pt x="111586" y="71628"/>
                    <a:pt x="93124" y="103215"/>
                  </a:cubicBezTo>
                  <a:cubicBezTo>
                    <a:pt x="90487" y="107163"/>
                    <a:pt x="90487" y="109796"/>
                    <a:pt x="94443" y="112428"/>
                  </a:cubicBezTo>
                  <a:cubicBezTo>
                    <a:pt x="94443" y="112428"/>
                    <a:pt x="94443" y="112428"/>
                    <a:pt x="123453" y="134802"/>
                  </a:cubicBezTo>
                  <a:cubicBezTo>
                    <a:pt x="124772" y="134802"/>
                    <a:pt x="126091" y="136118"/>
                    <a:pt x="127409" y="136118"/>
                  </a:cubicBezTo>
                  <a:cubicBezTo>
                    <a:pt x="130047" y="136118"/>
                    <a:pt x="131365" y="134802"/>
                    <a:pt x="132684" y="133486"/>
                  </a:cubicBezTo>
                  <a:cubicBezTo>
                    <a:pt x="140596" y="122957"/>
                    <a:pt x="147189" y="116376"/>
                    <a:pt x="152464" y="112428"/>
                  </a:cubicBezTo>
                  <a:cubicBezTo>
                    <a:pt x="156420" y="109796"/>
                    <a:pt x="163013" y="107163"/>
                    <a:pt x="170925" y="107163"/>
                  </a:cubicBezTo>
                  <a:cubicBezTo>
                    <a:pt x="177518" y="107163"/>
                    <a:pt x="184111" y="109796"/>
                    <a:pt x="189386" y="113744"/>
                  </a:cubicBezTo>
                  <a:cubicBezTo>
                    <a:pt x="194661" y="117692"/>
                    <a:pt x="197298" y="121641"/>
                    <a:pt x="197298" y="126905"/>
                  </a:cubicBezTo>
                  <a:cubicBezTo>
                    <a:pt x="197298" y="132170"/>
                    <a:pt x="195979" y="136118"/>
                    <a:pt x="193342" y="140067"/>
                  </a:cubicBezTo>
                  <a:cubicBezTo>
                    <a:pt x="190705" y="142699"/>
                    <a:pt x="185430" y="146647"/>
                    <a:pt x="178837" y="149280"/>
                  </a:cubicBezTo>
                  <a:cubicBezTo>
                    <a:pt x="169606" y="153228"/>
                    <a:pt x="160376" y="159809"/>
                    <a:pt x="152464" y="169022"/>
                  </a:cubicBezTo>
                  <a:cubicBezTo>
                    <a:pt x="145870" y="176919"/>
                    <a:pt x="141915" y="186132"/>
                    <a:pt x="141915" y="196661"/>
                  </a:cubicBezTo>
                  <a:cubicBezTo>
                    <a:pt x="141915" y="196661"/>
                    <a:pt x="141915" y="196661"/>
                    <a:pt x="141915" y="204557"/>
                  </a:cubicBezTo>
                  <a:cubicBezTo>
                    <a:pt x="141915" y="205874"/>
                    <a:pt x="141915" y="208506"/>
                    <a:pt x="143233" y="209822"/>
                  </a:cubicBezTo>
                  <a:cubicBezTo>
                    <a:pt x="144552" y="209822"/>
                    <a:pt x="145870" y="211138"/>
                    <a:pt x="148508" y="211138"/>
                  </a:cubicBezTo>
                  <a:cubicBezTo>
                    <a:pt x="148508" y="211138"/>
                    <a:pt x="148508" y="211138"/>
                    <a:pt x="190705" y="211138"/>
                  </a:cubicBezTo>
                  <a:cubicBezTo>
                    <a:pt x="193342" y="211138"/>
                    <a:pt x="194661" y="209822"/>
                    <a:pt x="195979" y="209822"/>
                  </a:cubicBezTo>
                  <a:cubicBezTo>
                    <a:pt x="197298" y="208506"/>
                    <a:pt x="197298" y="205874"/>
                    <a:pt x="197298" y="204557"/>
                  </a:cubicBezTo>
                  <a:cubicBezTo>
                    <a:pt x="197298" y="201925"/>
                    <a:pt x="199935" y="197977"/>
                    <a:pt x="202573" y="192712"/>
                  </a:cubicBezTo>
                  <a:cubicBezTo>
                    <a:pt x="205210" y="188764"/>
                    <a:pt x="209166" y="184815"/>
                    <a:pt x="214440" y="182183"/>
                  </a:cubicBezTo>
                  <a:cubicBezTo>
                    <a:pt x="219715" y="179551"/>
                    <a:pt x="222352" y="178235"/>
                    <a:pt x="224990" y="175602"/>
                  </a:cubicBezTo>
                  <a:cubicBezTo>
                    <a:pt x="227627" y="174286"/>
                    <a:pt x="231583" y="171654"/>
                    <a:pt x="235539" y="169022"/>
                  </a:cubicBezTo>
                  <a:cubicBezTo>
                    <a:pt x="239495" y="165073"/>
                    <a:pt x="243451" y="161125"/>
                    <a:pt x="244769" y="158493"/>
                  </a:cubicBezTo>
                  <a:cubicBezTo>
                    <a:pt x="247407" y="154544"/>
                    <a:pt x="250044" y="150596"/>
                    <a:pt x="251363" y="144015"/>
                  </a:cubicBezTo>
                  <a:cubicBezTo>
                    <a:pt x="252681" y="138751"/>
                    <a:pt x="254000" y="133486"/>
                    <a:pt x="254000" y="126905"/>
                  </a:cubicBezTo>
                  <a:cubicBezTo>
                    <a:pt x="254000" y="113744"/>
                    <a:pt x="250044" y="101899"/>
                    <a:pt x="242132" y="91370"/>
                  </a:cubicBezTo>
                  <a:cubicBezTo>
                    <a:pt x="234220" y="80841"/>
                    <a:pt x="223671" y="71628"/>
                    <a:pt x="211803" y="66363"/>
                  </a:cubicBezTo>
                  <a:cubicBezTo>
                    <a:pt x="198617" y="59782"/>
                    <a:pt x="186749" y="57150"/>
                    <a:pt x="173562" y="57150"/>
                  </a:cubicBezTo>
                  <a:close/>
                  <a:moveTo>
                    <a:pt x="169069" y="0"/>
                  </a:moveTo>
                  <a:cubicBezTo>
                    <a:pt x="199449" y="0"/>
                    <a:pt x="228507" y="7888"/>
                    <a:pt x="253604" y="22349"/>
                  </a:cubicBezTo>
                  <a:cubicBezTo>
                    <a:pt x="280021" y="38125"/>
                    <a:pt x="299833" y="57845"/>
                    <a:pt x="315684" y="84138"/>
                  </a:cubicBezTo>
                  <a:cubicBezTo>
                    <a:pt x="330213" y="109116"/>
                    <a:pt x="338138" y="138038"/>
                    <a:pt x="338138" y="168275"/>
                  </a:cubicBezTo>
                  <a:cubicBezTo>
                    <a:pt x="338138" y="198512"/>
                    <a:pt x="330213" y="227434"/>
                    <a:pt x="315684" y="252413"/>
                  </a:cubicBezTo>
                  <a:cubicBezTo>
                    <a:pt x="299833" y="278706"/>
                    <a:pt x="280021" y="298425"/>
                    <a:pt x="253604" y="314201"/>
                  </a:cubicBezTo>
                  <a:cubicBezTo>
                    <a:pt x="228507" y="328662"/>
                    <a:pt x="199449" y="336550"/>
                    <a:pt x="169069" y="336550"/>
                  </a:cubicBezTo>
                  <a:cubicBezTo>
                    <a:pt x="138689" y="336550"/>
                    <a:pt x="109631" y="328662"/>
                    <a:pt x="84534" y="314201"/>
                  </a:cubicBezTo>
                  <a:cubicBezTo>
                    <a:pt x="58117" y="298425"/>
                    <a:pt x="38305" y="278706"/>
                    <a:pt x="22454" y="252413"/>
                  </a:cubicBezTo>
                  <a:cubicBezTo>
                    <a:pt x="7925" y="227434"/>
                    <a:pt x="0" y="198512"/>
                    <a:pt x="0" y="168275"/>
                  </a:cubicBezTo>
                  <a:cubicBezTo>
                    <a:pt x="0" y="138038"/>
                    <a:pt x="7925" y="109116"/>
                    <a:pt x="22454" y="84138"/>
                  </a:cubicBezTo>
                  <a:cubicBezTo>
                    <a:pt x="38305" y="57845"/>
                    <a:pt x="58117" y="38125"/>
                    <a:pt x="84534" y="22349"/>
                  </a:cubicBezTo>
                  <a:cubicBezTo>
                    <a:pt x="109631" y="7888"/>
                    <a:pt x="138689" y="0"/>
                    <a:pt x="169069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CE1FF8D-4972-4144-B68A-794DD7652F52}"/>
              </a:ext>
            </a:extLst>
          </p:cNvPr>
          <p:cNvGrpSpPr/>
          <p:nvPr/>
        </p:nvGrpSpPr>
        <p:grpSpPr>
          <a:xfrm>
            <a:off x="3153180" y="6026408"/>
            <a:ext cx="805877" cy="796757"/>
            <a:chOff x="911063" y="1701800"/>
            <a:chExt cx="908182" cy="90818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C08DE96-8A3D-41D4-ADFC-C06B97C947E0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1" name="statistics-on-laptop_82095">
              <a:extLst>
                <a:ext uri="{FF2B5EF4-FFF2-40B4-BE49-F238E27FC236}">
                  <a16:creationId xmlns:a16="http://schemas.microsoft.com/office/drawing/2014/main" id="{388BD83A-CBA1-48F6-AC24-7C3F117B7A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9180" y="1899707"/>
              <a:ext cx="451947" cy="512367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4623231-0B1C-4BF5-BEF1-AFA5ED5A9ACB}"/>
              </a:ext>
            </a:extLst>
          </p:cNvPr>
          <p:cNvGrpSpPr/>
          <p:nvPr/>
        </p:nvGrpSpPr>
        <p:grpSpPr>
          <a:xfrm>
            <a:off x="4812173" y="6026409"/>
            <a:ext cx="805877" cy="796757"/>
            <a:chOff x="911063" y="1701800"/>
            <a:chExt cx="908182" cy="90818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CB1F40F-6883-448C-B1B3-689D296CF1B8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statistics-on-laptop_82095">
              <a:extLst>
                <a:ext uri="{FF2B5EF4-FFF2-40B4-BE49-F238E27FC236}">
                  <a16:creationId xmlns:a16="http://schemas.microsoft.com/office/drawing/2014/main" id="{E5379C75-D792-40CE-8FDB-603ABB8B6A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970" y="1965858"/>
              <a:ext cx="512367" cy="380065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97E2BB9E-1E53-47E1-8522-807306152177}"/>
              </a:ext>
            </a:extLst>
          </p:cNvPr>
          <p:cNvSpPr/>
          <p:nvPr/>
        </p:nvSpPr>
        <p:spPr>
          <a:xfrm>
            <a:off x="1078473" y="2046458"/>
            <a:ext cx="4771835" cy="1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金融科技场景中，企业数据量大且来源广泛，信息维度丰富，在分析企业还款能力、信用水平过程中，面临巨大的挑战。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30D73A-038E-4BBD-9BBD-EFE9C2B197E8}"/>
              </a:ext>
            </a:extLst>
          </p:cNvPr>
          <p:cNvSpPr/>
          <p:nvPr/>
        </p:nvSpPr>
        <p:spPr>
          <a:xfrm>
            <a:off x="1078473" y="4095281"/>
            <a:ext cx="4771835" cy="11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企业数据量和维度的丰富，使得市场需要一种高效的企业画像评估工具，并对企业实现有效归类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7E98C85-9D7D-41B5-8F47-5318318E9D8B}"/>
              </a:ext>
            </a:extLst>
          </p:cNvPr>
          <p:cNvCxnSpPr>
            <a:cxnSpLocks/>
          </p:cNvCxnSpPr>
          <p:nvPr/>
        </p:nvCxnSpPr>
        <p:spPr>
          <a:xfrm>
            <a:off x="6215444" y="3429000"/>
            <a:ext cx="5477164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0319304-6F77-4500-862C-C91455C629D0}"/>
              </a:ext>
            </a:extLst>
          </p:cNvPr>
          <p:cNvSpPr txBox="1"/>
          <p:nvPr/>
        </p:nvSpPr>
        <p:spPr>
          <a:xfrm>
            <a:off x="6130469" y="1761839"/>
            <a:ext cx="162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</a:rPr>
              <a:t>金融信贷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0070C0"/>
                </a:solidFill>
              </a:rPr>
              <a:t>机构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99B88F-BBF6-4954-851E-8B923362DC68}"/>
              </a:ext>
            </a:extLst>
          </p:cNvPr>
          <p:cNvSpPr txBox="1"/>
          <p:nvPr/>
        </p:nvSpPr>
        <p:spPr>
          <a:xfrm>
            <a:off x="5802211" y="4731329"/>
            <a:ext cx="2336800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企业数据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管理者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7934DA0-0A0D-4163-9F70-3133CF471AEB}"/>
              </a:ext>
            </a:extLst>
          </p:cNvPr>
          <p:cNvSpPr txBox="1"/>
          <p:nvPr/>
        </p:nvSpPr>
        <p:spPr>
          <a:xfrm>
            <a:off x="7854458" y="714253"/>
            <a:ext cx="3482109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难以找到心仪投资企业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企业信息众多，难以筛选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很难快速对企业画像进行评估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企业评估结果难以推广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35AC37-06D3-446E-A044-C0A249D321BF}"/>
              </a:ext>
            </a:extLst>
          </p:cNvPr>
          <p:cNvSpPr txBox="1"/>
          <p:nvPr/>
        </p:nvSpPr>
        <p:spPr>
          <a:xfrm>
            <a:off x="7854458" y="3924755"/>
            <a:ext cx="3838149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数据量巨大，维度大，处理难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人工处理效率低，出错率高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难以建立一种可量化的评估指标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难以建立适应数据变化的模型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93055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1F682D5-0A93-43E2-B31B-9E3325E4F467}"/>
              </a:ext>
            </a:extLst>
          </p:cNvPr>
          <p:cNvSpPr/>
          <p:nvPr/>
        </p:nvSpPr>
        <p:spPr>
          <a:xfrm>
            <a:off x="0" y="0"/>
            <a:ext cx="609266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09AABC-F098-4A27-AD55-749A9E1EC6E1}"/>
              </a:ext>
            </a:extLst>
          </p:cNvPr>
          <p:cNvSpPr/>
          <p:nvPr/>
        </p:nvSpPr>
        <p:spPr>
          <a:xfrm>
            <a:off x="769367" y="406200"/>
            <a:ext cx="568964" cy="568964"/>
          </a:xfrm>
          <a:prstGeom prst="rect">
            <a:avLst/>
          </a:prstGeom>
          <a:noFill/>
          <a:ln w="3810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DD27C-7869-40E4-853D-064D3DE9B752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4BF192-3910-42B8-ADD8-0F3544C658AE}"/>
              </a:ext>
            </a:extLst>
          </p:cNvPr>
          <p:cNvSpPr txBox="1"/>
          <p:nvPr/>
        </p:nvSpPr>
        <p:spPr>
          <a:xfrm>
            <a:off x="1613626" y="406200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项目背景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现状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7E98C85-9D7D-41B5-8F47-5318318E9D8B}"/>
              </a:ext>
            </a:extLst>
          </p:cNvPr>
          <p:cNvCxnSpPr>
            <a:cxnSpLocks/>
          </p:cNvCxnSpPr>
          <p:nvPr/>
        </p:nvCxnSpPr>
        <p:spPr>
          <a:xfrm>
            <a:off x="6364408" y="3428999"/>
            <a:ext cx="5477164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0319304-6F77-4500-862C-C91455C629D0}"/>
              </a:ext>
            </a:extLst>
          </p:cNvPr>
          <p:cNvSpPr txBox="1"/>
          <p:nvPr/>
        </p:nvSpPr>
        <p:spPr>
          <a:xfrm>
            <a:off x="8084392" y="441514"/>
            <a:ext cx="237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解决方案及亮点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E1AF6BE-BD8C-476C-B956-565E48FA49D4}"/>
              </a:ext>
            </a:extLst>
          </p:cNvPr>
          <p:cNvCxnSpPr>
            <a:cxnSpLocks/>
          </p:cNvCxnSpPr>
          <p:nvPr/>
        </p:nvCxnSpPr>
        <p:spPr>
          <a:xfrm>
            <a:off x="6316027" y="1270439"/>
            <a:ext cx="5477164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05F62AE-46F9-4A0D-89D9-9E76CF1E4ED8}"/>
              </a:ext>
            </a:extLst>
          </p:cNvPr>
          <p:cNvCxnSpPr>
            <a:cxnSpLocks/>
          </p:cNvCxnSpPr>
          <p:nvPr/>
        </p:nvCxnSpPr>
        <p:spPr>
          <a:xfrm>
            <a:off x="170338" y="1270439"/>
            <a:ext cx="5598002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F457710-80AB-46BD-A274-AD9798E855B5}"/>
              </a:ext>
            </a:extLst>
          </p:cNvPr>
          <p:cNvSpPr txBox="1"/>
          <p:nvPr/>
        </p:nvSpPr>
        <p:spPr>
          <a:xfrm>
            <a:off x="64050" y="1411535"/>
            <a:ext cx="553998" cy="1953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金融信贷机构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C8227F2-54EF-4256-BEE9-2B6DB8A0A7F2}"/>
              </a:ext>
            </a:extLst>
          </p:cNvPr>
          <p:cNvSpPr txBox="1"/>
          <p:nvPr/>
        </p:nvSpPr>
        <p:spPr>
          <a:xfrm>
            <a:off x="7536" y="4469910"/>
            <a:ext cx="553998" cy="16275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算法难题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24CC79-C257-4C0F-9327-9151B48084A7}"/>
              </a:ext>
            </a:extLst>
          </p:cNvPr>
          <p:cNvSpPr txBox="1"/>
          <p:nvPr/>
        </p:nvSpPr>
        <p:spPr>
          <a:xfrm>
            <a:off x="847022" y="1457835"/>
            <a:ext cx="366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：如何尽快的提取企业的关键信息？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E3E3CE-EB41-432F-8D0D-A5D39F1C4BFD}"/>
              </a:ext>
            </a:extLst>
          </p:cNvPr>
          <p:cNvSpPr txBox="1"/>
          <p:nvPr/>
        </p:nvSpPr>
        <p:spPr>
          <a:xfrm>
            <a:off x="847021" y="1898218"/>
            <a:ext cx="366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：如何减轻企业查询工作量？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6BD32FE-A4B7-43C0-BD90-B1A9847A4F83}"/>
              </a:ext>
            </a:extLst>
          </p:cNvPr>
          <p:cNvSpPr txBox="1"/>
          <p:nvPr/>
        </p:nvSpPr>
        <p:spPr>
          <a:xfrm>
            <a:off x="836475" y="2392506"/>
            <a:ext cx="366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：如何更加便捷地获取企业详细信息？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9ECA196-EF7D-4C6D-83F2-0EE86069624C}"/>
              </a:ext>
            </a:extLst>
          </p:cNvPr>
          <p:cNvSpPr txBox="1"/>
          <p:nvPr/>
        </p:nvSpPr>
        <p:spPr>
          <a:xfrm>
            <a:off x="847021" y="2933008"/>
            <a:ext cx="39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：如何准确推广得到更多潜在目标企业？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DCE902-3542-4D21-BC6A-A13C487F435F}"/>
              </a:ext>
            </a:extLst>
          </p:cNvPr>
          <p:cNvSpPr txBox="1"/>
          <p:nvPr/>
        </p:nvSpPr>
        <p:spPr>
          <a:xfrm>
            <a:off x="807787" y="5550331"/>
            <a:ext cx="480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：如何解决预处理过程中数据缺失严重，且聚类效率低下的问题？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293E639-E9E6-4AFE-9D59-AE5B8F6D4B8B}"/>
              </a:ext>
            </a:extLst>
          </p:cNvPr>
          <p:cNvSpPr txBox="1"/>
          <p:nvPr/>
        </p:nvSpPr>
        <p:spPr>
          <a:xfrm>
            <a:off x="847021" y="4488884"/>
            <a:ext cx="480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：如何解决数据度量不统一和鲁棒性问题？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7D66CD-19AC-4ABC-AD6A-9C623752E122}"/>
              </a:ext>
            </a:extLst>
          </p:cNvPr>
          <p:cNvCxnSpPr>
            <a:cxnSpLocks/>
          </p:cNvCxnSpPr>
          <p:nvPr/>
        </p:nvCxnSpPr>
        <p:spPr>
          <a:xfrm>
            <a:off x="170338" y="3428999"/>
            <a:ext cx="5598002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D27F991-3AF5-4BB0-8BE9-8CF906BEA9A7}"/>
              </a:ext>
            </a:extLst>
          </p:cNvPr>
          <p:cNvSpPr txBox="1"/>
          <p:nvPr/>
        </p:nvSpPr>
        <p:spPr>
          <a:xfrm>
            <a:off x="6939686" y="1498445"/>
            <a:ext cx="461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：系统筛选核心评估建模指标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丰富的企业标签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17CA689-2121-4B7B-A7DD-4936CFDB67C8}"/>
              </a:ext>
            </a:extLst>
          </p:cNvPr>
          <p:cNvSpPr txBox="1"/>
          <p:nvPr/>
        </p:nvSpPr>
        <p:spPr>
          <a:xfrm>
            <a:off x="6915644" y="1955515"/>
            <a:ext cx="3678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：批量查询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多角度条件筛选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EC3BAFA-925E-4057-B7AB-BCE8CDEDBD45}"/>
              </a:ext>
            </a:extLst>
          </p:cNvPr>
          <p:cNvSpPr txBox="1"/>
          <p:nvPr/>
        </p:nvSpPr>
        <p:spPr>
          <a:xfrm>
            <a:off x="6938567" y="2451635"/>
            <a:ext cx="386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：企业数据可视化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FBE87FB-DCAE-4C16-B830-690E87E82C68}"/>
              </a:ext>
            </a:extLst>
          </p:cNvPr>
          <p:cNvSpPr txBox="1"/>
          <p:nvPr/>
        </p:nvSpPr>
        <p:spPr>
          <a:xfrm>
            <a:off x="6938568" y="2956919"/>
            <a:ext cx="39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：智能推荐算法，挖掘潜在客群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B13C78-70EE-455D-83CA-2E8749B5FEED}"/>
              </a:ext>
            </a:extLst>
          </p:cNvPr>
          <p:cNvSpPr txBox="1"/>
          <p:nvPr/>
        </p:nvSpPr>
        <p:spPr>
          <a:xfrm>
            <a:off x="6728062" y="4380088"/>
            <a:ext cx="504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等级化算法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一维属性使用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并根据簇中心值排序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，转化一定范围的等级，方便建模比较。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CC869CF-BA74-439F-9135-8D05C9EC97C6}"/>
              </a:ext>
            </a:extLst>
          </p:cNvPr>
          <p:cNvSpPr txBox="1"/>
          <p:nvPr/>
        </p:nvSpPr>
        <p:spPr>
          <a:xfrm>
            <a:off x="6728063" y="5468808"/>
            <a:ext cx="5113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：将属性归类到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个指定模块下，每个模块中的属性构建加权新指标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模块总分，在尽可能保证企业信息完整的前提下，实现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数据合理降维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提升聚类效率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解决不同企业数据缺失不一致的情况，并确保聚类准确性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E64B396-8DB3-4C71-ADA7-5FBCD979A6DF}"/>
              </a:ext>
            </a:extLst>
          </p:cNvPr>
          <p:cNvGrpSpPr/>
          <p:nvPr/>
        </p:nvGrpSpPr>
        <p:grpSpPr>
          <a:xfrm>
            <a:off x="5423893" y="4569558"/>
            <a:ext cx="1141365" cy="161352"/>
            <a:chOff x="5489063" y="4455399"/>
            <a:chExt cx="1141365" cy="16135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CD435FA-0DA0-434C-94D4-C4E134FD5DA1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2F182EF-FE99-43BB-8496-F80E1B94C476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E06BC2C7-9742-4700-82AD-200BE328D3A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97910958-FF09-43A4-9D4F-AB395A4B6F2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55DB868-A472-4979-833A-28B1E2EF8A69}"/>
              </a:ext>
            </a:extLst>
          </p:cNvPr>
          <p:cNvGrpSpPr/>
          <p:nvPr/>
        </p:nvGrpSpPr>
        <p:grpSpPr>
          <a:xfrm>
            <a:off x="5405697" y="5669387"/>
            <a:ext cx="1141365" cy="161352"/>
            <a:chOff x="5489063" y="4455399"/>
            <a:chExt cx="1141365" cy="161352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7EE8A59D-936D-405D-B893-C5E825EC5FC3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AD8011C-9B0F-416A-895D-C077474698D1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0CBAA73-3746-4647-80F1-C28111297999}"/>
                </a:ext>
              </a:extLst>
            </p:cNvPr>
            <p:cNvCxnSpPr>
              <a:cxnSpLocks/>
              <a:stCxn id="97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E5C03C00-A625-4D68-A9A1-412629DF08A7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47C9758-ACD0-49EE-9D98-71E48708EEFF}"/>
              </a:ext>
            </a:extLst>
          </p:cNvPr>
          <p:cNvGrpSpPr/>
          <p:nvPr/>
        </p:nvGrpSpPr>
        <p:grpSpPr>
          <a:xfrm>
            <a:off x="5458802" y="3062082"/>
            <a:ext cx="1141365" cy="161352"/>
            <a:chOff x="5489063" y="4455399"/>
            <a:chExt cx="1141365" cy="161352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A84F35B-11EA-40C0-A098-CC43D8D1C2B7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6CC6D2B-A5E3-4859-BCA3-95FE0D0FD9CC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4962220-34DF-45FF-AFE0-386E8CA5F781}"/>
                </a:ext>
              </a:extLst>
            </p:cNvPr>
            <p:cNvCxnSpPr>
              <a:cxnSpLocks/>
              <a:stCxn id="114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CA11ACFE-CFC7-41D2-86DC-13895D84011D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1296BD7-A981-49BE-B776-FE3641734F4B}"/>
              </a:ext>
            </a:extLst>
          </p:cNvPr>
          <p:cNvGrpSpPr/>
          <p:nvPr/>
        </p:nvGrpSpPr>
        <p:grpSpPr>
          <a:xfrm>
            <a:off x="5458802" y="2543139"/>
            <a:ext cx="1141365" cy="161352"/>
            <a:chOff x="5489063" y="4455399"/>
            <a:chExt cx="1141365" cy="161352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EE2778A-A93C-4A42-965F-49FFE078D980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EFC2B9F0-B7F1-47BD-9F32-1FD64EFBDB4B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9CEE9E3C-7C8A-46CF-A1DA-631E7EE69590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74B39DFB-52F0-41CF-A71D-6BE1CCDB2513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B5AC32C-5A16-4E82-8172-D6CE8CE8B9B4}"/>
              </a:ext>
            </a:extLst>
          </p:cNvPr>
          <p:cNvGrpSpPr/>
          <p:nvPr/>
        </p:nvGrpSpPr>
        <p:grpSpPr>
          <a:xfrm>
            <a:off x="5483145" y="2000243"/>
            <a:ext cx="1141365" cy="161352"/>
            <a:chOff x="5489063" y="4455399"/>
            <a:chExt cx="1141365" cy="161352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EB69F973-9902-495B-8423-FEBA173670B9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8DE15F92-BAF4-4563-AEB4-D45579D8DFD9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A4DDAAC-D392-4D72-9E39-694A107253A2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0E0A5005-612F-4F81-8399-65998A50221B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736F03C-A60D-4CE7-BC50-91C211E1E666}"/>
              </a:ext>
            </a:extLst>
          </p:cNvPr>
          <p:cNvGrpSpPr/>
          <p:nvPr/>
        </p:nvGrpSpPr>
        <p:grpSpPr>
          <a:xfrm>
            <a:off x="5489063" y="1565715"/>
            <a:ext cx="1141365" cy="161352"/>
            <a:chOff x="5489063" y="4455399"/>
            <a:chExt cx="1141365" cy="161352"/>
          </a:xfrm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D9424EEE-7DF4-4960-87B2-73A3028C60C3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F64C87A-3DDC-40C2-B5DE-52EFFA931660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EC175C9-64BC-43F3-9072-28544E75557D}"/>
                </a:ext>
              </a:extLst>
            </p:cNvPr>
            <p:cNvCxnSpPr>
              <a:cxnSpLocks/>
              <a:stCxn id="134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BEDEBF78-8322-48D2-8382-C0E20B5215BF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0E07AAD9-2EB3-439B-A3DC-34CCB5953930}"/>
              </a:ext>
            </a:extLst>
          </p:cNvPr>
          <p:cNvSpPr txBox="1"/>
          <p:nvPr/>
        </p:nvSpPr>
        <p:spPr>
          <a:xfrm>
            <a:off x="812565" y="3713805"/>
            <a:ext cx="480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：如何建立高效准确的无监督训练模型？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8CF22E9-6399-4E1A-B0E3-159771E0A88C}"/>
              </a:ext>
            </a:extLst>
          </p:cNvPr>
          <p:cNvSpPr txBox="1"/>
          <p:nvPr/>
        </p:nvSpPr>
        <p:spPr>
          <a:xfrm>
            <a:off x="6728062" y="3727593"/>
            <a:ext cx="482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：通过实验对比，确定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作为无监督模型，并在其基础上改进，提出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加权多层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AB1AC22-432C-4A4D-9DA2-0151534E21D7}"/>
              </a:ext>
            </a:extLst>
          </p:cNvPr>
          <p:cNvGrpSpPr/>
          <p:nvPr/>
        </p:nvGrpSpPr>
        <p:grpSpPr>
          <a:xfrm>
            <a:off x="5453375" y="3810332"/>
            <a:ext cx="1141365" cy="161352"/>
            <a:chOff x="5489063" y="4455399"/>
            <a:chExt cx="1141365" cy="16135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1FB7FB2-667C-4C6C-9604-1BF5A265974A}"/>
                </a:ext>
              </a:extLst>
            </p:cNvPr>
            <p:cNvSpPr/>
            <p:nvPr/>
          </p:nvSpPr>
          <p:spPr>
            <a:xfrm>
              <a:off x="6475533" y="4455399"/>
              <a:ext cx="154895" cy="1613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6E4EC08-C84E-4AF0-A39D-586C3AE4B32F}"/>
                </a:ext>
              </a:extLst>
            </p:cNvPr>
            <p:cNvSpPr/>
            <p:nvPr/>
          </p:nvSpPr>
          <p:spPr>
            <a:xfrm>
              <a:off x="5489063" y="4455401"/>
              <a:ext cx="154893" cy="161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456F372-1618-45CC-862E-B2786F95EB24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>
              <a:off x="5643956" y="4536076"/>
              <a:ext cx="45121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30B49171-1F77-46D1-AAAD-AB9F59E3B51E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6089985" y="4536075"/>
              <a:ext cx="38554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187457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方案设计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算法架构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02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B2E78-8C78-410B-8661-1B11100BB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1307" b="-498"/>
          <a:stretch/>
        </p:blipFill>
        <p:spPr>
          <a:xfrm>
            <a:off x="6335658" y="3220733"/>
            <a:ext cx="5610404" cy="3151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9EC94-9872-4DC1-9E86-4A16305E3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8" y="470757"/>
            <a:ext cx="3749703" cy="245054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F5984D-6F3C-4E3E-B265-6541E1089468}"/>
              </a:ext>
            </a:extLst>
          </p:cNvPr>
          <p:cNvGrpSpPr/>
          <p:nvPr/>
        </p:nvGrpSpPr>
        <p:grpSpPr>
          <a:xfrm>
            <a:off x="651750" y="1249719"/>
            <a:ext cx="568964" cy="570671"/>
            <a:chOff x="911063" y="1701800"/>
            <a:chExt cx="908182" cy="9081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4E5F080-6F2C-4D02-B839-CB7842981207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5" name="statistics-on-laptop_82095">
              <a:extLst>
                <a:ext uri="{FF2B5EF4-FFF2-40B4-BE49-F238E27FC236}">
                  <a16:creationId xmlns:a16="http://schemas.microsoft.com/office/drawing/2014/main" id="{E46B92CE-B8EA-45A1-A0B2-8881341CAD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9180" y="1899707"/>
              <a:ext cx="451947" cy="512367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AFE2919-367E-4495-99EF-4390CCD95D98}"/>
              </a:ext>
            </a:extLst>
          </p:cNvPr>
          <p:cNvSpPr txBox="1"/>
          <p:nvPr/>
        </p:nvSpPr>
        <p:spPr>
          <a:xfrm>
            <a:off x="1382849" y="1316285"/>
            <a:ext cx="334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加权多层</a:t>
            </a:r>
            <a:r>
              <a:rPr lang="en-US" altLang="zh-CN" sz="2000" dirty="0"/>
              <a:t>K-Means</a:t>
            </a:r>
            <a:r>
              <a:rPr lang="zh-CN" altLang="en-US" sz="2000" dirty="0"/>
              <a:t>体系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D8153D0-6B6F-49C7-A66C-3EE42FEA0E5B}"/>
              </a:ext>
            </a:extLst>
          </p:cNvPr>
          <p:cNvCxnSpPr>
            <a:cxnSpLocks/>
          </p:cNvCxnSpPr>
          <p:nvPr/>
        </p:nvCxnSpPr>
        <p:spPr>
          <a:xfrm>
            <a:off x="6003636" y="457770"/>
            <a:ext cx="0" cy="6011542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7898C74-63ED-42E9-94C4-45E611276824}"/>
              </a:ext>
            </a:extLst>
          </p:cNvPr>
          <p:cNvSpPr txBox="1"/>
          <p:nvPr/>
        </p:nvSpPr>
        <p:spPr>
          <a:xfrm>
            <a:off x="793991" y="1840753"/>
            <a:ext cx="5140642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①首先将企业数据，根据属性特点，将分入到风险、投资、创新、品牌、招聘、信用、基本</a:t>
            </a:r>
            <a:r>
              <a:rPr lang="en-US" altLang="zh-CN" sz="1400" dirty="0"/>
              <a:t>7</a:t>
            </a:r>
            <a:r>
              <a:rPr lang="zh-CN" altLang="en-US" sz="1400" dirty="0"/>
              <a:t>个二级指标当中，这里称作模块，并进行预处理。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②等级化算法使用</a:t>
            </a:r>
            <a:r>
              <a:rPr lang="en-US" altLang="zh-CN" sz="1400" dirty="0"/>
              <a:t>K-Means</a:t>
            </a:r>
            <a:r>
              <a:rPr lang="zh-CN" altLang="en-US" sz="1400" dirty="0"/>
              <a:t>算法对数据赋予等级。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③企业原属性等级化，生成原属性等级，即加权多层第一层。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④根据每个模块内的属性等级加权求和，获得模块评分。即加权多层中的第一次加权。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⑤不同的模块评分，再次等级化，获得模块等级。对应加权多层的第二层。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⑥所有模块的等级再次加权求和，获得企业总评分。对应加权多层的第二次加权。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⑦企业总评分再次等级化，得到企业等级。对应加权多层的第三层。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⑧</a:t>
            </a:r>
            <a:r>
              <a:rPr lang="en-US" altLang="zh-CN" sz="1400" dirty="0"/>
              <a:t>7</a:t>
            </a:r>
            <a:r>
              <a:rPr lang="zh-CN" altLang="en-US" sz="1400" dirty="0"/>
              <a:t>个模块的等级，即</a:t>
            </a:r>
            <a:r>
              <a:rPr lang="en-US" altLang="zh-CN" sz="1400" dirty="0"/>
              <a:t>7×n</a:t>
            </a:r>
            <a:r>
              <a:rPr lang="zh-CN" altLang="en-US" sz="1400" dirty="0"/>
              <a:t>的矩阵，使用</a:t>
            </a:r>
            <a:r>
              <a:rPr lang="en-US" altLang="zh-CN" sz="1400" dirty="0"/>
              <a:t>K-Means</a:t>
            </a:r>
            <a:r>
              <a:rPr lang="zh-CN" altLang="en-US" sz="1400" dirty="0"/>
              <a:t>加权聚类，获得一个聚类标签。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A0E4D8-F2A3-4342-98B3-F49C3664D033}"/>
              </a:ext>
            </a:extLst>
          </p:cNvPr>
          <p:cNvSpPr txBox="1"/>
          <p:nvPr/>
        </p:nvSpPr>
        <p:spPr>
          <a:xfrm>
            <a:off x="6335658" y="3220733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498820-ED44-4ABF-8721-1B212B9527C6}"/>
              </a:ext>
            </a:extLst>
          </p:cNvPr>
          <p:cNvSpPr txBox="1"/>
          <p:nvPr/>
        </p:nvSpPr>
        <p:spPr>
          <a:xfrm>
            <a:off x="6910679" y="1635724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C2FC94-E986-44B9-8F41-0907D4C35671}"/>
              </a:ext>
            </a:extLst>
          </p:cNvPr>
          <p:cNvSpPr txBox="1"/>
          <p:nvPr/>
        </p:nvSpPr>
        <p:spPr>
          <a:xfrm>
            <a:off x="6787767" y="4582043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1C8C58-2A4F-4415-A72D-FA588390762D}"/>
              </a:ext>
            </a:extLst>
          </p:cNvPr>
          <p:cNvSpPr txBox="1"/>
          <p:nvPr/>
        </p:nvSpPr>
        <p:spPr>
          <a:xfrm>
            <a:off x="7266008" y="3203212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20EFE5-FDC2-461D-BEB1-F7DA9101AC61}"/>
              </a:ext>
            </a:extLst>
          </p:cNvPr>
          <p:cNvSpPr txBox="1"/>
          <p:nvPr/>
        </p:nvSpPr>
        <p:spPr>
          <a:xfrm>
            <a:off x="8297761" y="3216277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6E1F34-401B-4FC9-8839-FE165BC60D82}"/>
              </a:ext>
            </a:extLst>
          </p:cNvPr>
          <p:cNvSpPr txBox="1"/>
          <p:nvPr/>
        </p:nvSpPr>
        <p:spPr>
          <a:xfrm>
            <a:off x="8786253" y="4611607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8F952D-6284-4AE1-8D9A-6BECF6CE501E}"/>
              </a:ext>
            </a:extLst>
          </p:cNvPr>
          <p:cNvSpPr txBox="1"/>
          <p:nvPr/>
        </p:nvSpPr>
        <p:spPr>
          <a:xfrm>
            <a:off x="10533590" y="3244334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F35F92-F94F-4802-BB0D-5226388EBF81}"/>
              </a:ext>
            </a:extLst>
          </p:cNvPr>
          <p:cNvSpPr txBox="1"/>
          <p:nvPr/>
        </p:nvSpPr>
        <p:spPr>
          <a:xfrm>
            <a:off x="11463940" y="3220733"/>
            <a:ext cx="36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DAE83-4AC6-44EF-9195-9B9DC209458B}"/>
              </a:ext>
            </a:extLst>
          </p:cNvPr>
          <p:cNvSpPr txBox="1"/>
          <p:nvPr/>
        </p:nvSpPr>
        <p:spPr>
          <a:xfrm>
            <a:off x="8760200" y="406200"/>
            <a:ext cx="93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②、③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FE7CA3-38C6-408A-BFCA-5775D2E9E119}"/>
              </a:ext>
            </a:extLst>
          </p:cNvPr>
          <p:cNvSpPr txBox="1"/>
          <p:nvPr/>
        </p:nvSpPr>
        <p:spPr>
          <a:xfrm>
            <a:off x="8970218" y="1453535"/>
            <a:ext cx="5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220CB9-56A3-424D-82E1-D3264E447589}"/>
              </a:ext>
            </a:extLst>
          </p:cNvPr>
          <p:cNvSpPr txBox="1"/>
          <p:nvPr/>
        </p:nvSpPr>
        <p:spPr>
          <a:xfrm>
            <a:off x="8956234" y="2243563"/>
            <a:ext cx="5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BB3F9CB-B44C-4D26-B7AA-0FB4803A1D24}"/>
              </a:ext>
            </a:extLst>
          </p:cNvPr>
          <p:cNvSpPr txBox="1"/>
          <p:nvPr/>
        </p:nvSpPr>
        <p:spPr>
          <a:xfrm>
            <a:off x="10262905" y="648257"/>
            <a:ext cx="5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375BF5-08EA-4749-8795-68330AD1ADA6}"/>
              </a:ext>
            </a:extLst>
          </p:cNvPr>
          <p:cNvSpPr txBox="1"/>
          <p:nvPr/>
        </p:nvSpPr>
        <p:spPr>
          <a:xfrm>
            <a:off x="10262905" y="1451058"/>
            <a:ext cx="5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49370874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3">
            <a:extLst>
              <a:ext uri="{FF2B5EF4-FFF2-40B4-BE49-F238E27FC236}">
                <a16:creationId xmlns:a16="http://schemas.microsoft.com/office/drawing/2014/main" id="{873CD715-F1C3-41BB-B5AB-CD5FD5A6F7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148"/>
          <a:stretch/>
        </p:blipFill>
        <p:spPr>
          <a:xfrm>
            <a:off x="793989" y="1355334"/>
            <a:ext cx="5034155" cy="4964651"/>
          </a:xfrm>
          <a:custGeom>
            <a:avLst/>
            <a:gdLst>
              <a:gd name="connsiteX0" fmla="*/ 0 w 4165600"/>
              <a:gd name="connsiteY0" fmla="*/ 0 h 5638800"/>
              <a:gd name="connsiteX1" fmla="*/ 4165600 w 4165600"/>
              <a:gd name="connsiteY1" fmla="*/ 0 h 5638800"/>
              <a:gd name="connsiteX2" fmla="*/ 4165600 w 4165600"/>
              <a:gd name="connsiteY2" fmla="*/ 5638800 h 5638800"/>
              <a:gd name="connsiteX3" fmla="*/ 0 w 41656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5600" h="5638800">
                <a:moveTo>
                  <a:pt x="0" y="0"/>
                </a:moveTo>
                <a:lnTo>
                  <a:pt x="4165600" y="0"/>
                </a:lnTo>
                <a:lnTo>
                  <a:pt x="4165600" y="5638800"/>
                </a:lnTo>
                <a:lnTo>
                  <a:pt x="0" y="5638800"/>
                </a:lnTo>
                <a:close/>
              </a:path>
            </a:pathLst>
          </a:cu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50E7C15-20C7-4D8C-8687-62914591BDB2}"/>
              </a:ext>
            </a:extLst>
          </p:cNvPr>
          <p:cNvSpPr/>
          <p:nvPr/>
        </p:nvSpPr>
        <p:spPr>
          <a:xfrm>
            <a:off x="793990" y="1355336"/>
            <a:ext cx="5034154" cy="496465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方案设计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技术路线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02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550959-F3C6-4904-8722-4D0B5E4233BE}"/>
              </a:ext>
            </a:extLst>
          </p:cNvPr>
          <p:cNvSpPr txBox="1"/>
          <p:nvPr/>
        </p:nvSpPr>
        <p:spPr>
          <a:xfrm>
            <a:off x="793990" y="1589456"/>
            <a:ext cx="5034154" cy="385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altLang="zh-CN" sz="2000" dirty="0">
                <a:solidFill>
                  <a:schemeClr val="bg1"/>
                </a:solidFill>
              </a:rPr>
              <a:t>e</a:t>
            </a:r>
            <a:r>
              <a:rPr lang="zh-CN" altLang="en-US" sz="2000" dirty="0">
                <a:solidFill>
                  <a:schemeClr val="bg1"/>
                </a:solidFill>
              </a:rPr>
              <a:t>企查整体采用</a:t>
            </a:r>
            <a:r>
              <a:rPr lang="en-US" altLang="zh-CN" sz="2000" b="1" dirty="0">
                <a:solidFill>
                  <a:schemeClr val="bg1"/>
                </a:solidFill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</a:rPr>
              <a:t>的技术路线，</a:t>
            </a:r>
            <a:r>
              <a:rPr lang="zh-CN" altLang="en-US" sz="2000" b="1" dirty="0">
                <a:solidFill>
                  <a:schemeClr val="bg1"/>
                </a:solidFill>
              </a:rPr>
              <a:t>搭建基于加权多层</a:t>
            </a:r>
            <a:r>
              <a:rPr lang="en-US" altLang="zh-CN" sz="2000" b="1" dirty="0">
                <a:solidFill>
                  <a:schemeClr val="bg1"/>
                </a:solidFill>
              </a:rPr>
              <a:t>K-Means</a:t>
            </a:r>
            <a:r>
              <a:rPr lang="zh-CN" altLang="en-US" sz="2000" b="1" dirty="0">
                <a:solidFill>
                  <a:schemeClr val="bg1"/>
                </a:solidFill>
              </a:rPr>
              <a:t>的企业画像构建系统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后端使用</a:t>
            </a:r>
            <a:r>
              <a:rPr lang="en-US" altLang="zh-CN" sz="2000" dirty="0" err="1">
                <a:solidFill>
                  <a:schemeClr val="bg1"/>
                </a:solidFill>
              </a:rPr>
              <a:t>Django+MySQL</a:t>
            </a:r>
            <a:r>
              <a:rPr lang="zh-CN" altLang="en-US" sz="2000" dirty="0">
                <a:solidFill>
                  <a:schemeClr val="bg1"/>
                </a:solidFill>
              </a:rPr>
              <a:t>的架构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算法使用</a:t>
            </a:r>
            <a:r>
              <a:rPr lang="en-US" altLang="zh-CN" sz="2000" dirty="0" err="1">
                <a:solidFill>
                  <a:schemeClr val="bg1"/>
                </a:solidFill>
              </a:rPr>
              <a:t>Pandas+Matplotlib</a:t>
            </a:r>
            <a:r>
              <a:rPr lang="zh-CN" altLang="en-US" sz="2000" dirty="0">
                <a:solidFill>
                  <a:schemeClr val="bg1"/>
                </a:solidFill>
              </a:rPr>
              <a:t>进行数据处理分析，使用</a:t>
            </a:r>
            <a:r>
              <a:rPr lang="en-US" altLang="zh-CN" sz="2000" dirty="0" err="1">
                <a:solidFill>
                  <a:schemeClr val="bg1"/>
                </a:solidFill>
              </a:rPr>
              <a:t>Sklearn</a:t>
            </a:r>
            <a:r>
              <a:rPr lang="zh-CN" altLang="en-US" sz="2000" dirty="0">
                <a:solidFill>
                  <a:schemeClr val="bg1"/>
                </a:solidFill>
              </a:rPr>
              <a:t>作为机器学习框架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前端采用</a:t>
            </a:r>
            <a:r>
              <a:rPr lang="en-US" altLang="zh-CN" sz="2000" dirty="0">
                <a:solidFill>
                  <a:schemeClr val="bg1"/>
                </a:solidFill>
              </a:rPr>
              <a:t>Vue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 err="1">
                <a:solidFill>
                  <a:schemeClr val="bg1"/>
                </a:solidFill>
              </a:rPr>
              <a:t>Axios</a:t>
            </a:r>
            <a:r>
              <a:rPr lang="zh-CN" altLang="en-US" sz="2000" dirty="0">
                <a:solidFill>
                  <a:schemeClr val="bg1"/>
                </a:solidFill>
              </a:rPr>
              <a:t>等最新技术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系统部署在华为云上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F03C86-260B-482C-9E86-6C8E26529CAF}"/>
              </a:ext>
            </a:extLst>
          </p:cNvPr>
          <p:cNvGrpSpPr/>
          <p:nvPr/>
        </p:nvGrpSpPr>
        <p:grpSpPr>
          <a:xfrm>
            <a:off x="1220714" y="6065438"/>
            <a:ext cx="628074" cy="665428"/>
            <a:chOff x="911063" y="1701800"/>
            <a:chExt cx="908182" cy="90818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32267BA-4B12-4633-AAF6-18B6A5F21839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statistics-on-laptop_82095">
              <a:extLst>
                <a:ext uri="{FF2B5EF4-FFF2-40B4-BE49-F238E27FC236}">
                  <a16:creationId xmlns:a16="http://schemas.microsoft.com/office/drawing/2014/main" id="{53D94F2A-F543-438F-941A-6E2E4E1C30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970" y="1900910"/>
              <a:ext cx="512367" cy="509960"/>
            </a:xfrm>
            <a:custGeom>
              <a:avLst/>
              <a:gdLst>
                <a:gd name="connsiteX0" fmla="*/ 147902 w 338138"/>
                <a:gd name="connsiteY0" fmla="*/ 225425 h 336550"/>
                <a:gd name="connsiteX1" fmla="*/ 142610 w 338138"/>
                <a:gd name="connsiteY1" fmla="*/ 226710 h 336550"/>
                <a:gd name="connsiteX2" fmla="*/ 141287 w 338138"/>
                <a:gd name="connsiteY2" fmla="*/ 231851 h 336550"/>
                <a:gd name="connsiteX3" fmla="*/ 141287 w 338138"/>
                <a:gd name="connsiteY3" fmla="*/ 272975 h 336550"/>
                <a:gd name="connsiteX4" fmla="*/ 142610 w 338138"/>
                <a:gd name="connsiteY4" fmla="*/ 278115 h 336550"/>
                <a:gd name="connsiteX5" fmla="*/ 147902 w 338138"/>
                <a:gd name="connsiteY5" fmla="*/ 279400 h 336550"/>
                <a:gd name="connsiteX6" fmla="*/ 190235 w 338138"/>
                <a:gd name="connsiteY6" fmla="*/ 279400 h 336550"/>
                <a:gd name="connsiteX7" fmla="*/ 195527 w 338138"/>
                <a:gd name="connsiteY7" fmla="*/ 278115 h 336550"/>
                <a:gd name="connsiteX8" fmla="*/ 196850 w 338138"/>
                <a:gd name="connsiteY8" fmla="*/ 272975 h 336550"/>
                <a:gd name="connsiteX9" fmla="*/ 196850 w 338138"/>
                <a:gd name="connsiteY9" fmla="*/ 231851 h 336550"/>
                <a:gd name="connsiteX10" fmla="*/ 195527 w 338138"/>
                <a:gd name="connsiteY10" fmla="*/ 226710 h 336550"/>
                <a:gd name="connsiteX11" fmla="*/ 190235 w 338138"/>
                <a:gd name="connsiteY11" fmla="*/ 225425 h 336550"/>
                <a:gd name="connsiteX12" fmla="*/ 147902 w 338138"/>
                <a:gd name="connsiteY12" fmla="*/ 225425 h 336550"/>
                <a:gd name="connsiteX13" fmla="*/ 173562 w 338138"/>
                <a:gd name="connsiteY13" fmla="*/ 57150 h 336550"/>
                <a:gd name="connsiteX14" fmla="*/ 93124 w 338138"/>
                <a:gd name="connsiteY14" fmla="*/ 103215 h 336550"/>
                <a:gd name="connsiteX15" fmla="*/ 94443 w 338138"/>
                <a:gd name="connsiteY15" fmla="*/ 112428 h 336550"/>
                <a:gd name="connsiteX16" fmla="*/ 123453 w 338138"/>
                <a:gd name="connsiteY16" fmla="*/ 134802 h 336550"/>
                <a:gd name="connsiteX17" fmla="*/ 127409 w 338138"/>
                <a:gd name="connsiteY17" fmla="*/ 136118 h 336550"/>
                <a:gd name="connsiteX18" fmla="*/ 132684 w 338138"/>
                <a:gd name="connsiteY18" fmla="*/ 133486 h 336550"/>
                <a:gd name="connsiteX19" fmla="*/ 152464 w 338138"/>
                <a:gd name="connsiteY19" fmla="*/ 112428 h 336550"/>
                <a:gd name="connsiteX20" fmla="*/ 170925 w 338138"/>
                <a:gd name="connsiteY20" fmla="*/ 107163 h 336550"/>
                <a:gd name="connsiteX21" fmla="*/ 189386 w 338138"/>
                <a:gd name="connsiteY21" fmla="*/ 113744 h 336550"/>
                <a:gd name="connsiteX22" fmla="*/ 197298 w 338138"/>
                <a:gd name="connsiteY22" fmla="*/ 126905 h 336550"/>
                <a:gd name="connsiteX23" fmla="*/ 193342 w 338138"/>
                <a:gd name="connsiteY23" fmla="*/ 140067 h 336550"/>
                <a:gd name="connsiteX24" fmla="*/ 178837 w 338138"/>
                <a:gd name="connsiteY24" fmla="*/ 149280 h 336550"/>
                <a:gd name="connsiteX25" fmla="*/ 152464 w 338138"/>
                <a:gd name="connsiteY25" fmla="*/ 169022 h 336550"/>
                <a:gd name="connsiteX26" fmla="*/ 141915 w 338138"/>
                <a:gd name="connsiteY26" fmla="*/ 196661 h 336550"/>
                <a:gd name="connsiteX27" fmla="*/ 141915 w 338138"/>
                <a:gd name="connsiteY27" fmla="*/ 204557 h 336550"/>
                <a:gd name="connsiteX28" fmla="*/ 143233 w 338138"/>
                <a:gd name="connsiteY28" fmla="*/ 209822 h 336550"/>
                <a:gd name="connsiteX29" fmla="*/ 148508 w 338138"/>
                <a:gd name="connsiteY29" fmla="*/ 211138 h 336550"/>
                <a:gd name="connsiteX30" fmla="*/ 190705 w 338138"/>
                <a:gd name="connsiteY30" fmla="*/ 211138 h 336550"/>
                <a:gd name="connsiteX31" fmla="*/ 195979 w 338138"/>
                <a:gd name="connsiteY31" fmla="*/ 209822 h 336550"/>
                <a:gd name="connsiteX32" fmla="*/ 197298 w 338138"/>
                <a:gd name="connsiteY32" fmla="*/ 204557 h 336550"/>
                <a:gd name="connsiteX33" fmla="*/ 202573 w 338138"/>
                <a:gd name="connsiteY33" fmla="*/ 192712 h 336550"/>
                <a:gd name="connsiteX34" fmla="*/ 214440 w 338138"/>
                <a:gd name="connsiteY34" fmla="*/ 182183 h 336550"/>
                <a:gd name="connsiteX35" fmla="*/ 224990 w 338138"/>
                <a:gd name="connsiteY35" fmla="*/ 175602 h 336550"/>
                <a:gd name="connsiteX36" fmla="*/ 235539 w 338138"/>
                <a:gd name="connsiteY36" fmla="*/ 169022 h 336550"/>
                <a:gd name="connsiteX37" fmla="*/ 244769 w 338138"/>
                <a:gd name="connsiteY37" fmla="*/ 158493 h 336550"/>
                <a:gd name="connsiteX38" fmla="*/ 251363 w 338138"/>
                <a:gd name="connsiteY38" fmla="*/ 144015 h 336550"/>
                <a:gd name="connsiteX39" fmla="*/ 254000 w 338138"/>
                <a:gd name="connsiteY39" fmla="*/ 126905 h 336550"/>
                <a:gd name="connsiteX40" fmla="*/ 242132 w 338138"/>
                <a:gd name="connsiteY40" fmla="*/ 91370 h 336550"/>
                <a:gd name="connsiteX41" fmla="*/ 211803 w 338138"/>
                <a:gd name="connsiteY41" fmla="*/ 66363 h 336550"/>
                <a:gd name="connsiteX42" fmla="*/ 173562 w 338138"/>
                <a:gd name="connsiteY42" fmla="*/ 57150 h 336550"/>
                <a:gd name="connsiteX43" fmla="*/ 169069 w 338138"/>
                <a:gd name="connsiteY43" fmla="*/ 0 h 336550"/>
                <a:gd name="connsiteX44" fmla="*/ 253604 w 338138"/>
                <a:gd name="connsiteY44" fmla="*/ 22349 h 336550"/>
                <a:gd name="connsiteX45" fmla="*/ 315684 w 338138"/>
                <a:gd name="connsiteY45" fmla="*/ 84138 h 336550"/>
                <a:gd name="connsiteX46" fmla="*/ 338138 w 338138"/>
                <a:gd name="connsiteY46" fmla="*/ 168275 h 336550"/>
                <a:gd name="connsiteX47" fmla="*/ 315684 w 338138"/>
                <a:gd name="connsiteY47" fmla="*/ 252413 h 336550"/>
                <a:gd name="connsiteX48" fmla="*/ 253604 w 338138"/>
                <a:gd name="connsiteY48" fmla="*/ 314201 h 336550"/>
                <a:gd name="connsiteX49" fmla="*/ 169069 w 338138"/>
                <a:gd name="connsiteY49" fmla="*/ 336550 h 336550"/>
                <a:gd name="connsiteX50" fmla="*/ 84534 w 338138"/>
                <a:gd name="connsiteY50" fmla="*/ 314201 h 336550"/>
                <a:gd name="connsiteX51" fmla="*/ 22454 w 338138"/>
                <a:gd name="connsiteY51" fmla="*/ 252413 h 336550"/>
                <a:gd name="connsiteX52" fmla="*/ 0 w 338138"/>
                <a:gd name="connsiteY52" fmla="*/ 168275 h 336550"/>
                <a:gd name="connsiteX53" fmla="*/ 22454 w 338138"/>
                <a:gd name="connsiteY53" fmla="*/ 84138 h 336550"/>
                <a:gd name="connsiteX54" fmla="*/ 84534 w 338138"/>
                <a:gd name="connsiteY54" fmla="*/ 22349 h 336550"/>
                <a:gd name="connsiteX55" fmla="*/ 169069 w 338138"/>
                <a:gd name="connsiteY5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336550">
                  <a:moveTo>
                    <a:pt x="147902" y="225425"/>
                  </a:moveTo>
                  <a:cubicBezTo>
                    <a:pt x="145256" y="225425"/>
                    <a:pt x="143933" y="225425"/>
                    <a:pt x="142610" y="226710"/>
                  </a:cubicBezTo>
                  <a:cubicBezTo>
                    <a:pt x="141287" y="227995"/>
                    <a:pt x="141287" y="229280"/>
                    <a:pt x="141287" y="231851"/>
                  </a:cubicBezTo>
                  <a:cubicBezTo>
                    <a:pt x="141287" y="231851"/>
                    <a:pt x="141287" y="231851"/>
                    <a:pt x="141287" y="272975"/>
                  </a:cubicBezTo>
                  <a:cubicBezTo>
                    <a:pt x="141287" y="275545"/>
                    <a:pt x="141287" y="276830"/>
                    <a:pt x="142610" y="278115"/>
                  </a:cubicBezTo>
                  <a:cubicBezTo>
                    <a:pt x="143933" y="279400"/>
                    <a:pt x="145256" y="279400"/>
                    <a:pt x="147902" y="279400"/>
                  </a:cubicBezTo>
                  <a:cubicBezTo>
                    <a:pt x="147902" y="279400"/>
                    <a:pt x="147902" y="279400"/>
                    <a:pt x="190235" y="279400"/>
                  </a:cubicBezTo>
                  <a:cubicBezTo>
                    <a:pt x="192881" y="279400"/>
                    <a:pt x="194204" y="279400"/>
                    <a:pt x="195527" y="278115"/>
                  </a:cubicBezTo>
                  <a:cubicBezTo>
                    <a:pt x="196850" y="276830"/>
                    <a:pt x="196850" y="275545"/>
                    <a:pt x="196850" y="272975"/>
                  </a:cubicBezTo>
                  <a:lnTo>
                    <a:pt x="196850" y="231851"/>
                  </a:lnTo>
                  <a:cubicBezTo>
                    <a:pt x="196850" y="229280"/>
                    <a:pt x="196850" y="227995"/>
                    <a:pt x="195527" y="226710"/>
                  </a:cubicBezTo>
                  <a:cubicBezTo>
                    <a:pt x="194204" y="225425"/>
                    <a:pt x="192881" y="225425"/>
                    <a:pt x="190235" y="225425"/>
                  </a:cubicBezTo>
                  <a:cubicBezTo>
                    <a:pt x="190235" y="225425"/>
                    <a:pt x="190235" y="225425"/>
                    <a:pt x="147902" y="225425"/>
                  </a:cubicBezTo>
                  <a:close/>
                  <a:moveTo>
                    <a:pt x="173562" y="57150"/>
                  </a:moveTo>
                  <a:cubicBezTo>
                    <a:pt x="137959" y="57150"/>
                    <a:pt x="111586" y="71628"/>
                    <a:pt x="93124" y="103215"/>
                  </a:cubicBezTo>
                  <a:cubicBezTo>
                    <a:pt x="90487" y="107163"/>
                    <a:pt x="90487" y="109796"/>
                    <a:pt x="94443" y="112428"/>
                  </a:cubicBezTo>
                  <a:cubicBezTo>
                    <a:pt x="94443" y="112428"/>
                    <a:pt x="94443" y="112428"/>
                    <a:pt x="123453" y="134802"/>
                  </a:cubicBezTo>
                  <a:cubicBezTo>
                    <a:pt x="124772" y="134802"/>
                    <a:pt x="126091" y="136118"/>
                    <a:pt x="127409" y="136118"/>
                  </a:cubicBezTo>
                  <a:cubicBezTo>
                    <a:pt x="130047" y="136118"/>
                    <a:pt x="131365" y="134802"/>
                    <a:pt x="132684" y="133486"/>
                  </a:cubicBezTo>
                  <a:cubicBezTo>
                    <a:pt x="140596" y="122957"/>
                    <a:pt x="147189" y="116376"/>
                    <a:pt x="152464" y="112428"/>
                  </a:cubicBezTo>
                  <a:cubicBezTo>
                    <a:pt x="156420" y="109796"/>
                    <a:pt x="163013" y="107163"/>
                    <a:pt x="170925" y="107163"/>
                  </a:cubicBezTo>
                  <a:cubicBezTo>
                    <a:pt x="177518" y="107163"/>
                    <a:pt x="184111" y="109796"/>
                    <a:pt x="189386" y="113744"/>
                  </a:cubicBezTo>
                  <a:cubicBezTo>
                    <a:pt x="194661" y="117692"/>
                    <a:pt x="197298" y="121641"/>
                    <a:pt x="197298" y="126905"/>
                  </a:cubicBezTo>
                  <a:cubicBezTo>
                    <a:pt x="197298" y="132170"/>
                    <a:pt x="195979" y="136118"/>
                    <a:pt x="193342" y="140067"/>
                  </a:cubicBezTo>
                  <a:cubicBezTo>
                    <a:pt x="190705" y="142699"/>
                    <a:pt x="185430" y="146647"/>
                    <a:pt x="178837" y="149280"/>
                  </a:cubicBezTo>
                  <a:cubicBezTo>
                    <a:pt x="169606" y="153228"/>
                    <a:pt x="160376" y="159809"/>
                    <a:pt x="152464" y="169022"/>
                  </a:cubicBezTo>
                  <a:cubicBezTo>
                    <a:pt x="145870" y="176919"/>
                    <a:pt x="141915" y="186132"/>
                    <a:pt x="141915" y="196661"/>
                  </a:cubicBezTo>
                  <a:cubicBezTo>
                    <a:pt x="141915" y="196661"/>
                    <a:pt x="141915" y="196661"/>
                    <a:pt x="141915" y="204557"/>
                  </a:cubicBezTo>
                  <a:cubicBezTo>
                    <a:pt x="141915" y="205874"/>
                    <a:pt x="141915" y="208506"/>
                    <a:pt x="143233" y="209822"/>
                  </a:cubicBezTo>
                  <a:cubicBezTo>
                    <a:pt x="144552" y="209822"/>
                    <a:pt x="145870" y="211138"/>
                    <a:pt x="148508" y="211138"/>
                  </a:cubicBezTo>
                  <a:cubicBezTo>
                    <a:pt x="148508" y="211138"/>
                    <a:pt x="148508" y="211138"/>
                    <a:pt x="190705" y="211138"/>
                  </a:cubicBezTo>
                  <a:cubicBezTo>
                    <a:pt x="193342" y="211138"/>
                    <a:pt x="194661" y="209822"/>
                    <a:pt x="195979" y="209822"/>
                  </a:cubicBezTo>
                  <a:cubicBezTo>
                    <a:pt x="197298" y="208506"/>
                    <a:pt x="197298" y="205874"/>
                    <a:pt x="197298" y="204557"/>
                  </a:cubicBezTo>
                  <a:cubicBezTo>
                    <a:pt x="197298" y="201925"/>
                    <a:pt x="199935" y="197977"/>
                    <a:pt x="202573" y="192712"/>
                  </a:cubicBezTo>
                  <a:cubicBezTo>
                    <a:pt x="205210" y="188764"/>
                    <a:pt x="209166" y="184815"/>
                    <a:pt x="214440" y="182183"/>
                  </a:cubicBezTo>
                  <a:cubicBezTo>
                    <a:pt x="219715" y="179551"/>
                    <a:pt x="222352" y="178235"/>
                    <a:pt x="224990" y="175602"/>
                  </a:cubicBezTo>
                  <a:cubicBezTo>
                    <a:pt x="227627" y="174286"/>
                    <a:pt x="231583" y="171654"/>
                    <a:pt x="235539" y="169022"/>
                  </a:cubicBezTo>
                  <a:cubicBezTo>
                    <a:pt x="239495" y="165073"/>
                    <a:pt x="243451" y="161125"/>
                    <a:pt x="244769" y="158493"/>
                  </a:cubicBezTo>
                  <a:cubicBezTo>
                    <a:pt x="247407" y="154544"/>
                    <a:pt x="250044" y="150596"/>
                    <a:pt x="251363" y="144015"/>
                  </a:cubicBezTo>
                  <a:cubicBezTo>
                    <a:pt x="252681" y="138751"/>
                    <a:pt x="254000" y="133486"/>
                    <a:pt x="254000" y="126905"/>
                  </a:cubicBezTo>
                  <a:cubicBezTo>
                    <a:pt x="254000" y="113744"/>
                    <a:pt x="250044" y="101899"/>
                    <a:pt x="242132" y="91370"/>
                  </a:cubicBezTo>
                  <a:cubicBezTo>
                    <a:pt x="234220" y="80841"/>
                    <a:pt x="223671" y="71628"/>
                    <a:pt x="211803" y="66363"/>
                  </a:cubicBezTo>
                  <a:cubicBezTo>
                    <a:pt x="198617" y="59782"/>
                    <a:pt x="186749" y="57150"/>
                    <a:pt x="173562" y="57150"/>
                  </a:cubicBezTo>
                  <a:close/>
                  <a:moveTo>
                    <a:pt x="169069" y="0"/>
                  </a:moveTo>
                  <a:cubicBezTo>
                    <a:pt x="199449" y="0"/>
                    <a:pt x="228507" y="7888"/>
                    <a:pt x="253604" y="22349"/>
                  </a:cubicBezTo>
                  <a:cubicBezTo>
                    <a:pt x="280021" y="38125"/>
                    <a:pt x="299833" y="57845"/>
                    <a:pt x="315684" y="84138"/>
                  </a:cubicBezTo>
                  <a:cubicBezTo>
                    <a:pt x="330213" y="109116"/>
                    <a:pt x="338138" y="138038"/>
                    <a:pt x="338138" y="168275"/>
                  </a:cubicBezTo>
                  <a:cubicBezTo>
                    <a:pt x="338138" y="198512"/>
                    <a:pt x="330213" y="227434"/>
                    <a:pt x="315684" y="252413"/>
                  </a:cubicBezTo>
                  <a:cubicBezTo>
                    <a:pt x="299833" y="278706"/>
                    <a:pt x="280021" y="298425"/>
                    <a:pt x="253604" y="314201"/>
                  </a:cubicBezTo>
                  <a:cubicBezTo>
                    <a:pt x="228507" y="328662"/>
                    <a:pt x="199449" y="336550"/>
                    <a:pt x="169069" y="336550"/>
                  </a:cubicBezTo>
                  <a:cubicBezTo>
                    <a:pt x="138689" y="336550"/>
                    <a:pt x="109631" y="328662"/>
                    <a:pt x="84534" y="314201"/>
                  </a:cubicBezTo>
                  <a:cubicBezTo>
                    <a:pt x="58117" y="298425"/>
                    <a:pt x="38305" y="278706"/>
                    <a:pt x="22454" y="252413"/>
                  </a:cubicBezTo>
                  <a:cubicBezTo>
                    <a:pt x="7925" y="227434"/>
                    <a:pt x="0" y="198512"/>
                    <a:pt x="0" y="168275"/>
                  </a:cubicBezTo>
                  <a:cubicBezTo>
                    <a:pt x="0" y="138038"/>
                    <a:pt x="7925" y="109116"/>
                    <a:pt x="22454" y="84138"/>
                  </a:cubicBezTo>
                  <a:cubicBezTo>
                    <a:pt x="38305" y="57845"/>
                    <a:pt x="58117" y="38125"/>
                    <a:pt x="84534" y="22349"/>
                  </a:cubicBezTo>
                  <a:cubicBezTo>
                    <a:pt x="109631" y="7888"/>
                    <a:pt x="138689" y="0"/>
                    <a:pt x="169069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CC7565-667C-47F3-8300-0877AA045996}"/>
              </a:ext>
            </a:extLst>
          </p:cNvPr>
          <p:cNvGrpSpPr/>
          <p:nvPr/>
        </p:nvGrpSpPr>
        <p:grpSpPr>
          <a:xfrm>
            <a:off x="2943179" y="6060072"/>
            <a:ext cx="663438" cy="665429"/>
            <a:chOff x="911063" y="1701800"/>
            <a:chExt cx="908182" cy="90818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DFA4DEC-B7E1-4D34-92E5-D5C6BA678509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2" name="statistics-on-laptop_82095">
              <a:extLst>
                <a:ext uri="{FF2B5EF4-FFF2-40B4-BE49-F238E27FC236}">
                  <a16:creationId xmlns:a16="http://schemas.microsoft.com/office/drawing/2014/main" id="{EF6FC555-D414-4AF0-A104-CFE8BFCFCA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9180" y="1899707"/>
              <a:ext cx="451947" cy="512367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29CCE7-2A20-4C35-B8EC-A0E107E6DD63}"/>
              </a:ext>
            </a:extLst>
          </p:cNvPr>
          <p:cNvGrpSpPr/>
          <p:nvPr/>
        </p:nvGrpSpPr>
        <p:grpSpPr>
          <a:xfrm>
            <a:off x="4701008" y="6058316"/>
            <a:ext cx="663437" cy="665428"/>
            <a:chOff x="911063" y="1701800"/>
            <a:chExt cx="908182" cy="90818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2C4C0B2-D31B-41EE-8147-9CEE8ECD48BA}"/>
                </a:ext>
              </a:extLst>
            </p:cNvPr>
            <p:cNvSpPr/>
            <p:nvPr/>
          </p:nvSpPr>
          <p:spPr>
            <a:xfrm>
              <a:off x="911063" y="1701800"/>
              <a:ext cx="908182" cy="908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statistics-on-laptop_82095">
              <a:extLst>
                <a:ext uri="{FF2B5EF4-FFF2-40B4-BE49-F238E27FC236}">
                  <a16:creationId xmlns:a16="http://schemas.microsoft.com/office/drawing/2014/main" id="{BDD6F577-0BDA-4939-A733-99B5BDE7A5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970" y="1965858"/>
              <a:ext cx="512367" cy="380065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205D74F-8767-413B-A313-CAC6100B7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8" y="1500106"/>
            <a:ext cx="5619788" cy="43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325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方案设计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系统功能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02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A9AFF-C613-4E94-90F8-7375AA00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98" y="975164"/>
            <a:ext cx="9639404" cy="51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4118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前台查询企业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BE1F2-4E70-4440-98EE-94C0274EC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" b="32942"/>
          <a:stretch/>
        </p:blipFill>
        <p:spPr>
          <a:xfrm>
            <a:off x="6343979" y="247735"/>
            <a:ext cx="5130590" cy="3382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84F64B-AA5A-456D-BD71-DBA0676375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15199" r="25358" b="16766"/>
          <a:stretch/>
        </p:blipFill>
        <p:spPr>
          <a:xfrm>
            <a:off x="6511099" y="3774820"/>
            <a:ext cx="4317849" cy="29555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9A1B6E-68CE-4D75-AE67-3F218F0CD73A}"/>
              </a:ext>
            </a:extLst>
          </p:cNvPr>
          <p:cNvSpPr txBox="1"/>
          <p:nvPr/>
        </p:nvSpPr>
        <p:spPr>
          <a:xfrm>
            <a:off x="1186525" y="1393630"/>
            <a:ext cx="29155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①专供查询用户使用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②精确、提示查询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③热搜企业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④批量上传查询企业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⑤条件筛选查询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DF8D3B-3F94-470C-8059-DBC79A7BC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25" y="4526055"/>
            <a:ext cx="4484968" cy="19697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2B68E1-2796-4201-A7C2-F77A75446F77}"/>
              </a:ext>
            </a:extLst>
          </p:cNvPr>
          <p:cNvSpPr/>
          <p:nvPr/>
        </p:nvSpPr>
        <p:spPr>
          <a:xfrm>
            <a:off x="7810500" y="1174750"/>
            <a:ext cx="2209800" cy="26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81BA5-8856-43CF-B08F-A571B127AC4C}"/>
              </a:ext>
            </a:extLst>
          </p:cNvPr>
          <p:cNvSpPr/>
          <p:nvPr/>
        </p:nvSpPr>
        <p:spPr>
          <a:xfrm>
            <a:off x="6861549" y="2319770"/>
            <a:ext cx="4143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FDF51E-3C6D-416C-918A-FD0CF6D7CAA7}"/>
              </a:ext>
            </a:extLst>
          </p:cNvPr>
          <p:cNvSpPr/>
          <p:nvPr/>
        </p:nvSpPr>
        <p:spPr>
          <a:xfrm>
            <a:off x="6511099" y="3720809"/>
            <a:ext cx="4494375" cy="2955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743C2B-07A1-472C-A913-F06A7CF00423}"/>
              </a:ext>
            </a:extLst>
          </p:cNvPr>
          <p:cNvSpPr/>
          <p:nvPr/>
        </p:nvSpPr>
        <p:spPr>
          <a:xfrm>
            <a:off x="1220714" y="4526054"/>
            <a:ext cx="4484968" cy="19697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DED3C3-406C-420E-943D-A09A7FCCD35A}"/>
              </a:ext>
            </a:extLst>
          </p:cNvPr>
          <p:cNvSpPr txBox="1"/>
          <p:nvPr/>
        </p:nvSpPr>
        <p:spPr>
          <a:xfrm>
            <a:off x="7324725" y="107295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576AE6-855E-4B6A-B7A7-F00182B4A27E}"/>
              </a:ext>
            </a:extLst>
          </p:cNvPr>
          <p:cNvSpPr txBox="1"/>
          <p:nvPr/>
        </p:nvSpPr>
        <p:spPr>
          <a:xfrm>
            <a:off x="6343979" y="225623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B94CDF-47A7-495F-A306-8B93D06DA146}"/>
              </a:ext>
            </a:extLst>
          </p:cNvPr>
          <p:cNvSpPr txBox="1"/>
          <p:nvPr/>
        </p:nvSpPr>
        <p:spPr>
          <a:xfrm>
            <a:off x="6010933" y="3666798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B20296-9A4E-4C0F-9F05-027E4B9A7895}"/>
              </a:ext>
            </a:extLst>
          </p:cNvPr>
          <p:cNvSpPr txBox="1"/>
          <p:nvPr/>
        </p:nvSpPr>
        <p:spPr>
          <a:xfrm>
            <a:off x="1067680" y="40114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974604C-BFC3-4867-A05C-72A8F4E37E6F}"/>
              </a:ext>
            </a:extLst>
          </p:cNvPr>
          <p:cNvSpPr/>
          <p:nvPr/>
        </p:nvSpPr>
        <p:spPr>
          <a:xfrm>
            <a:off x="6306207" y="210826"/>
            <a:ext cx="5168361" cy="34190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D478B-4E49-4506-BECD-609C3DE55925}"/>
              </a:ext>
            </a:extLst>
          </p:cNvPr>
          <p:cNvSpPr txBox="1"/>
          <p:nvPr/>
        </p:nvSpPr>
        <p:spPr>
          <a:xfrm>
            <a:off x="5868691" y="119907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013856307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7D06B9-4769-4A89-A10C-5BD8A61D9D8C}"/>
              </a:ext>
            </a:extLst>
          </p:cNvPr>
          <p:cNvSpPr txBox="1"/>
          <p:nvPr/>
        </p:nvSpPr>
        <p:spPr>
          <a:xfrm>
            <a:off x="1575808" y="459848"/>
            <a:ext cx="37064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成果展示</a:t>
            </a:r>
            <a:r>
              <a:rPr lang="en-US" altLang="zh-CN" sz="2400" b="1" dirty="0">
                <a:solidFill>
                  <a:srgbClr val="0070C0"/>
                </a:solidFill>
              </a:rPr>
              <a:t>-</a:t>
            </a:r>
            <a:r>
              <a:rPr lang="zh-CN" altLang="en-US" sz="2400" b="1" dirty="0">
                <a:solidFill>
                  <a:srgbClr val="0070C0"/>
                </a:solidFill>
              </a:rPr>
              <a:t>前台辅助分析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55FDD6-290B-4B7E-8FD2-D7F17F623583}"/>
              </a:ext>
            </a:extLst>
          </p:cNvPr>
          <p:cNvSpPr/>
          <p:nvPr/>
        </p:nvSpPr>
        <p:spPr>
          <a:xfrm>
            <a:off x="793991" y="406200"/>
            <a:ext cx="568964" cy="568964"/>
          </a:xfrm>
          <a:prstGeom prst="rect">
            <a:avLst/>
          </a:prstGeom>
          <a:noFill/>
          <a:ln w="38100" cap="sq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03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5C04C9-90B1-47A8-B9BB-CF45CF7C101A}"/>
              </a:ext>
            </a:extLst>
          </p:cNvPr>
          <p:cNvSpPr/>
          <p:nvPr/>
        </p:nvSpPr>
        <p:spPr>
          <a:xfrm>
            <a:off x="1220714" y="832923"/>
            <a:ext cx="284482" cy="284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0F1DED-D110-41B0-BE5C-4AA7684E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89" y="406200"/>
            <a:ext cx="5224316" cy="30964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29E590-2B64-4820-8ADA-A55E2C4E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89" y="3814102"/>
            <a:ext cx="5344305" cy="2637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F83FE6-C072-4CFE-8FEA-73FD0646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13" y="3456332"/>
            <a:ext cx="4870368" cy="29954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73629F-7B7A-4A66-B662-D39F5DC6A447}"/>
              </a:ext>
            </a:extLst>
          </p:cNvPr>
          <p:cNvSpPr txBox="1"/>
          <p:nvPr/>
        </p:nvSpPr>
        <p:spPr>
          <a:xfrm>
            <a:off x="1220714" y="1434391"/>
            <a:ext cx="4300668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①</a:t>
            </a:r>
            <a:r>
              <a:rPr lang="zh-CN" altLang="en-US" b="1" dirty="0"/>
              <a:t>雷达图</a:t>
            </a:r>
            <a:r>
              <a:rPr lang="zh-CN" altLang="en-US" dirty="0"/>
              <a:t>全方面展示企业能力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②提供</a:t>
            </a:r>
            <a:r>
              <a:rPr lang="zh-CN" altLang="en-US" b="1" dirty="0"/>
              <a:t>企业标签</a:t>
            </a:r>
            <a:r>
              <a:rPr lang="zh-CN" altLang="en-US" dirty="0"/>
              <a:t>，概括企业特征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③</a:t>
            </a:r>
            <a:r>
              <a:rPr lang="zh-CN" altLang="en-US" b="1" dirty="0"/>
              <a:t>对比图</a:t>
            </a:r>
            <a:r>
              <a:rPr lang="zh-CN" altLang="en-US" dirty="0"/>
              <a:t>分析企业能力差距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④</a:t>
            </a:r>
            <a:r>
              <a:rPr lang="en-US" altLang="zh-CN" b="1" dirty="0"/>
              <a:t>PDF</a:t>
            </a:r>
            <a:r>
              <a:rPr lang="zh-CN" altLang="en-US" b="1" dirty="0"/>
              <a:t>评估报告</a:t>
            </a:r>
            <a:r>
              <a:rPr lang="zh-CN" altLang="en-US" dirty="0"/>
              <a:t>全面给出企业信息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2E48C-CEF1-4558-B837-94039EE109BD}"/>
              </a:ext>
            </a:extLst>
          </p:cNvPr>
          <p:cNvSpPr/>
          <p:nvPr/>
        </p:nvSpPr>
        <p:spPr>
          <a:xfrm>
            <a:off x="2266148" y="4156075"/>
            <a:ext cx="1534327" cy="26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ABFB56-55BD-43EC-9CE2-901357953D76}"/>
              </a:ext>
            </a:extLst>
          </p:cNvPr>
          <p:cNvSpPr/>
          <p:nvPr/>
        </p:nvSpPr>
        <p:spPr>
          <a:xfrm>
            <a:off x="7086600" y="453826"/>
            <a:ext cx="4546105" cy="187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81238B-456C-43E2-8E1C-8CE348F63BB8}"/>
              </a:ext>
            </a:extLst>
          </p:cNvPr>
          <p:cNvSpPr txBox="1"/>
          <p:nvPr/>
        </p:nvSpPr>
        <p:spPr>
          <a:xfrm>
            <a:off x="1970873" y="3702828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7303A4-BA78-49CC-AB3C-133FD1AF1AEB}"/>
              </a:ext>
            </a:extLst>
          </p:cNvPr>
          <p:cNvSpPr txBox="1"/>
          <p:nvPr/>
        </p:nvSpPr>
        <p:spPr>
          <a:xfrm>
            <a:off x="4190421" y="3732508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58ED54-BE28-41FE-B8AB-9D2C4687017F}"/>
              </a:ext>
            </a:extLst>
          </p:cNvPr>
          <p:cNvSpPr/>
          <p:nvPr/>
        </p:nvSpPr>
        <p:spPr>
          <a:xfrm>
            <a:off x="4095750" y="4194174"/>
            <a:ext cx="1609725" cy="1436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10DEE6-5411-4F3B-BB27-F69B5AA8A2E1}"/>
              </a:ext>
            </a:extLst>
          </p:cNvPr>
          <p:cNvSpPr txBox="1"/>
          <p:nvPr/>
        </p:nvSpPr>
        <p:spPr>
          <a:xfrm>
            <a:off x="6504282" y="886572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1254EE-4D95-4E4B-8BAA-DC1DBD387F3E}"/>
              </a:ext>
            </a:extLst>
          </p:cNvPr>
          <p:cNvSpPr/>
          <p:nvPr/>
        </p:nvSpPr>
        <p:spPr>
          <a:xfrm>
            <a:off x="7886701" y="3972522"/>
            <a:ext cx="2495550" cy="2294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B9FF9D-188D-452C-9A70-5B25455B870F}"/>
              </a:ext>
            </a:extLst>
          </p:cNvPr>
          <p:cNvSpPr txBox="1"/>
          <p:nvPr/>
        </p:nvSpPr>
        <p:spPr>
          <a:xfrm>
            <a:off x="7296151" y="3963341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240985234"/>
      </p:ext>
    </p:extLst>
  </p:cSld>
  <p:clrMapOvr>
    <a:masterClrMapping/>
  </p:clrMapOvr>
  <p:transition spd="slow" advTm="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56BEE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2188</Words>
  <Application>Microsoft Office PowerPoint</Application>
  <PresentationFormat>宽屏</PresentationFormat>
  <Paragraphs>314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蓝色通用商务</dc:title>
  <dc:creator>第一PPT</dc:creator>
  <cp:keywords>www.1ppt.com</cp:keywords>
  <dc:description>www.1ppt.com</dc:description>
  <cp:lastModifiedBy>陈 振乾</cp:lastModifiedBy>
  <cp:revision>186</cp:revision>
  <dcterms:created xsi:type="dcterms:W3CDTF">2017-04-19T09:34:36Z</dcterms:created>
  <dcterms:modified xsi:type="dcterms:W3CDTF">2020-05-28T13:15:36Z</dcterms:modified>
</cp:coreProperties>
</file>